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93" r:id="rId2"/>
    <p:sldId id="113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1138" r:id="rId15"/>
    <p:sldId id="274" r:id="rId16"/>
    <p:sldId id="275" r:id="rId17"/>
    <p:sldId id="276" r:id="rId18"/>
    <p:sldId id="277" r:id="rId19"/>
    <p:sldId id="1140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1141" r:id="rId33"/>
    <p:sldId id="291" r:id="rId34"/>
    <p:sldId id="292" r:id="rId35"/>
    <p:sldId id="1137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7" r:id="rId48"/>
    <p:sldId id="308" r:id="rId49"/>
    <p:sldId id="309" r:id="rId50"/>
    <p:sldId id="311" r:id="rId51"/>
    <p:sldId id="310" r:id="rId52"/>
    <p:sldId id="1143" r:id="rId53"/>
    <p:sldId id="1144" r:id="rId54"/>
    <p:sldId id="1142" r:id="rId55"/>
    <p:sldId id="312" r:id="rId56"/>
    <p:sldId id="313" r:id="rId57"/>
    <p:sldId id="314" r:id="rId58"/>
    <p:sldId id="315" r:id="rId59"/>
    <p:sldId id="318" r:id="rId60"/>
    <p:sldId id="319" r:id="rId61"/>
    <p:sldId id="1139" r:id="rId62"/>
    <p:sldId id="320" r:id="rId63"/>
    <p:sldId id="321" r:id="rId64"/>
    <p:sldId id="322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9900FF"/>
    <a:srgbClr val="0000FF"/>
    <a:srgbClr val="FF6600"/>
    <a:srgbClr val="0000CC"/>
    <a:srgbClr val="000099"/>
    <a:srgbClr val="9933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88178" autoAdjust="0"/>
  </p:normalViewPr>
  <p:slideViewPr>
    <p:cSldViewPr>
      <p:cViewPr varScale="1">
        <p:scale>
          <a:sx n="74" d="100"/>
          <a:sy n="74" d="100"/>
        </p:scale>
        <p:origin x="1137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92F338-4965-496E-A3C0-D84F054BC17C}" type="datetimeFigureOut">
              <a:rPr lang="zh-CN" altLang="en-US"/>
              <a:pPr>
                <a:defRPr/>
              </a:pPr>
              <a:t>2023/5/30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09E3097-60F8-4309-AA0F-055952A15D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757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073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00800" y="914400"/>
            <a:ext cx="1905000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562600" cy="5105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629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2963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91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4630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3142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050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06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066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827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39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62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8153400" y="6319838"/>
            <a:ext cx="361950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595DCFEB-E708-4979-91C5-C7E8DB1DF7F7}" type="slidenum">
              <a:rPr lang="en-US" altLang="zh-CN" sz="1200" smtClean="0">
                <a:solidFill>
                  <a:srgbClr val="000066"/>
                </a:solidFill>
              </a:rPr>
              <a:pPr eaLnBrk="1" hangingPunct="1">
                <a:defRPr/>
              </a:pPr>
              <a:t>‹#›</a:t>
            </a:fld>
            <a:endParaRPr lang="en-US" altLang="zh-CN" sz="1200">
              <a:solidFill>
                <a:srgbClr val="0000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gray">
          <a:xfrm>
            <a:off x="458788" y="1622425"/>
            <a:ext cx="8226425" cy="31750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ea typeface="宋体" panose="02010600030101010101" pitchFamily="2" charset="-122"/>
            </a:endParaRPr>
          </a:p>
        </p:txBody>
      </p:sp>
      <p:pic>
        <p:nvPicPr>
          <p:cNvPr id="2" name="Picture 9" descr="南理工校徽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96838"/>
            <a:ext cx="28813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iaoym@163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wmf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3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5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3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3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5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8.png"/><Relationship Id="rId4" Type="http://schemas.openxmlformats.org/officeDocument/2006/relationships/image" Target="../media/image7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1188" y="1971675"/>
            <a:ext cx="7772400" cy="14620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微波技术基础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11188" y="3068638"/>
            <a:ext cx="7772400" cy="2881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zh-CN" altLang="en-US" sz="3000" b="0" kern="0" dirty="0">
                <a:solidFill>
                  <a:schemeClr val="tx1"/>
                </a:solidFill>
              </a:rPr>
              <a:t>廖轶明 </a:t>
            </a:r>
            <a:r>
              <a:rPr lang="en-US" altLang="zh-CN" sz="3000" b="0" kern="0" dirty="0">
                <a:solidFill>
                  <a:schemeClr val="tx1"/>
                </a:solidFill>
              </a:rPr>
              <a:t>E-mail: </a:t>
            </a:r>
            <a:r>
              <a:rPr lang="en-US" altLang="zh-CN" sz="3000" b="0" kern="0" dirty="0">
                <a:solidFill>
                  <a:srgbClr val="0000FF"/>
                </a:solidFill>
                <a:hlinkClick r:id="rId2"/>
              </a:rPr>
              <a:t>mliaoym@163.com</a:t>
            </a:r>
            <a:endParaRPr lang="en-US" altLang="zh-CN" sz="3000" b="0" kern="0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altLang="zh-CN" sz="3000" b="0" kern="0" dirty="0">
                <a:solidFill>
                  <a:schemeClr val="tx1"/>
                </a:solidFill>
              </a:rPr>
              <a:t>            Tel: </a:t>
            </a:r>
            <a:r>
              <a:rPr lang="en-US" altLang="zh-CN" sz="3000" b="0" kern="0" dirty="0">
                <a:solidFill>
                  <a:srgbClr val="0000FF"/>
                </a:solidFill>
              </a:rPr>
              <a:t>13913874255</a:t>
            </a:r>
            <a:endParaRPr lang="zh-CN" altLang="en-US" sz="30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2395538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691680" y="5877272"/>
            <a:ext cx="71231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dirty="0">
                <a:latin typeface="TimesNewRoman" charset="0"/>
                <a:ea typeface="宋体" pitchFamily="2" charset="-122"/>
              </a:rPr>
              <a:t>带状线的结构图及其电场分布</a:t>
            </a:r>
            <a:endParaRPr lang="en-US" altLang="zh-CN" sz="2400" dirty="0">
              <a:latin typeface="TimesNewRoman" charset="0"/>
              <a:ea typeface="宋体" pitchFamily="2" charset="-122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192" y="1705495"/>
            <a:ext cx="6019800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10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3756D5-1DD4-E811-42D4-0E2050516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6" t="50000" r="26375" b="20601"/>
          <a:stretch/>
        </p:blipFill>
        <p:spPr>
          <a:xfrm>
            <a:off x="251520" y="3429000"/>
            <a:ext cx="3384376" cy="14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808" y="908720"/>
            <a:ext cx="3096344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latin typeface="TimesNewRoman" charset="0"/>
                <a:ea typeface="宋体" pitchFamily="2" charset="-122"/>
              </a:rPr>
              <a:t>特性</a:t>
            </a:r>
            <a:endParaRPr lang="en-US" altLang="zh-CN" sz="3600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989138"/>
            <a:ext cx="8712968" cy="3960142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为了简化带状线结构的特性分析，我们考虑到带状线结构的封闭的场分布；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实际带状线的介质基板的宽度</a:t>
            </a:r>
            <a:r>
              <a:rPr lang="en-US" altLang="zh-CN" sz="2400" i="1" dirty="0">
                <a:latin typeface="Comic Sans MS" pitchFamily="66" charset="0"/>
                <a:ea typeface="宋体" pitchFamily="2" charset="-122"/>
              </a:rPr>
              <a:t>a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要远大于金属层导体的宽度</a:t>
            </a:r>
            <a:r>
              <a:rPr lang="en-US" altLang="zh-CN" sz="2400" i="1" dirty="0">
                <a:latin typeface="Comic Sans MS" pitchFamily="66" charset="0"/>
                <a:ea typeface="宋体" pitchFamily="2" charset="-122"/>
              </a:rPr>
              <a:t>W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简化分析的模型还是比较复杂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30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55576" y="1462497"/>
            <a:ext cx="7315200" cy="249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The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封闭的带状线结构可以支持纯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波的传输，由于其结构本身就是封闭的结构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我们可以通过解析的方法得出单位长度的电容值，进而计算出该结构的特性阻抗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endParaRPr lang="en-US" altLang="zh-CN" sz="2800" dirty="0">
              <a:ea typeface="宋体" pitchFamily="2" charset="-122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933825"/>
            <a:ext cx="56388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18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861864"/>
            <a:ext cx="4183063" cy="693738"/>
          </a:xfrm>
        </p:spPr>
        <p:txBody>
          <a:bodyPr/>
          <a:lstStyle/>
          <a:p>
            <a:pPr eaLnBrk="1" hangingPunct="1"/>
            <a:r>
              <a:rPr lang="zh-CN" altLang="en-US" sz="3600" b="1" i="1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近似的静电解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7" y="1631977"/>
            <a:ext cx="7772400" cy="4114800"/>
          </a:xfrm>
        </p:spPr>
        <p:txBody>
          <a:bodyPr/>
          <a:lstStyle/>
          <a:p>
            <a:pPr indent="0"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带状线中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模的场在两平行板建满足</a:t>
            </a:r>
            <a:r>
              <a:rPr lang="en-US" altLang="zh-CN" sz="2800" dirty="0" err="1">
                <a:latin typeface="Comic Sans MS" pitchFamily="66" charset="0"/>
                <a:ea typeface="宋体" pitchFamily="2" charset="-122"/>
              </a:rPr>
              <a:t>laplace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方程；</a:t>
            </a:r>
          </a:p>
          <a:p>
            <a:pPr indent="0"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金属壁截断</a:t>
            </a:r>
          </a:p>
          <a:p>
            <a:pPr indent="0"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边界条件加分离变量法</a:t>
            </a:r>
          </a:p>
          <a:p>
            <a:pPr indent="0" eaLnBrk="1" hangingPunct="1">
              <a:buFont typeface="Wingdings" pitchFamily="2" charset="2"/>
              <a:buNone/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电势－电场－表面电荷密度－带状线上的单位长度电容－特征阻抗</a:t>
            </a:r>
          </a:p>
          <a:p>
            <a:pPr indent="0" eaLnBrk="1" hangingPunct="1"/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-396552" y="26716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10615"/>
              </p:ext>
            </p:extLst>
          </p:nvPr>
        </p:nvGraphicFramePr>
        <p:xfrm>
          <a:off x="2834323" y="5551339"/>
          <a:ext cx="4824412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1930400" imgH="495300" progId="Equation.DSMT4">
                  <p:embed/>
                </p:oleObj>
              </mc:Choice>
              <mc:Fallback>
                <p:oleObj r:id="rId3" imgW="1930400" imgH="495300" progId="Equation.DSMT4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323" y="5551339"/>
                        <a:ext cx="4824412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963D943-21D3-AE75-2274-DB33F1C3A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929" y="4720011"/>
            <a:ext cx="2901948" cy="5060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417F15-6E5E-9B43-C387-0B1AFC9ABC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26" t="57399" r="29924" b="31401"/>
          <a:stretch/>
        </p:blipFill>
        <p:spPr>
          <a:xfrm>
            <a:off x="467544" y="5624768"/>
            <a:ext cx="2153783" cy="861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917952-47CC-F4FC-AF96-BF3DF62BCEF2}"/>
                  </a:ext>
                </a:extLst>
              </p:cNvPr>
              <p:cNvSpPr txBox="1"/>
              <p:nvPr/>
            </p:nvSpPr>
            <p:spPr>
              <a:xfrm>
                <a:off x="2368785" y="4807876"/>
                <a:ext cx="27791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7917952-47CC-F4FC-AF96-BF3DF62BC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5" y="4807876"/>
                <a:ext cx="2779155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16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95EC5-89C6-135E-B9F6-89DED05AC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50000" r="33463" b="8001"/>
          <a:stretch/>
        </p:blipFill>
        <p:spPr>
          <a:xfrm>
            <a:off x="1619671" y="2636912"/>
            <a:ext cx="541020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3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715367"/>
            <a:ext cx="5653088" cy="617538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保角变换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536" y="1586483"/>
            <a:ext cx="8783960" cy="3829050"/>
          </a:xfrm>
        </p:spPr>
        <p:txBody>
          <a:bodyPr/>
          <a:lstStyle/>
          <a:p>
            <a:pPr indent="0"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保角变换是复变（解析）函数变换。</a:t>
            </a: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保角变换的物理概念表示某一图形从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z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平面变到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平面 </a:t>
            </a: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-252536" y="29632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Object 6"/>
              <p:cNvSpPr txBox="1"/>
              <p:nvPr/>
            </p:nvSpPr>
            <p:spPr bwMode="auto">
              <a:xfrm>
                <a:off x="2806700" y="2055813"/>
                <a:ext cx="2771775" cy="60642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jv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389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700" y="2055813"/>
                <a:ext cx="2771775" cy="6064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0" name="Rectangle 7"/>
          <p:cNvSpPr>
            <a:spLocks noChangeArrowheads="1"/>
          </p:cNvSpPr>
          <p:nvPr/>
        </p:nvSpPr>
        <p:spPr bwMode="auto">
          <a:xfrm>
            <a:off x="-252536" y="29632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6391" name="Rectangle 10"/>
          <p:cNvSpPr>
            <a:spLocks noChangeArrowheads="1"/>
          </p:cNvSpPr>
          <p:nvPr/>
        </p:nvSpPr>
        <p:spPr bwMode="auto">
          <a:xfrm>
            <a:off x="-252536" y="29680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pic>
        <p:nvPicPr>
          <p:cNvPr id="1639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01008"/>
            <a:ext cx="5975350" cy="29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40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31106" y="620688"/>
            <a:ext cx="5653088" cy="617538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保角变换性质</a:t>
            </a:r>
            <a:endParaRPr lang="en-US" altLang="zh-CN" sz="32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106" y="1555726"/>
            <a:ext cx="7772400" cy="3829050"/>
          </a:xfrm>
        </p:spPr>
        <p:txBody>
          <a:bodyPr/>
          <a:lstStyle/>
          <a:p>
            <a:pPr indent="0"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w=f(z)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是解析函数。电磁保角变换中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，</a:t>
            </a:r>
          </a:p>
          <a:p>
            <a:pPr indent="0" algn="just" eaLnBrk="1" hangingPunct="1">
              <a:buFont typeface="Wingdings" pitchFamily="2" charset="2"/>
              <a:buNone/>
            </a:pP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  w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为复位，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W=</a:t>
            </a:r>
            <a:r>
              <a:rPr lang="en-US" altLang="zh-CN" sz="2800" b="1" dirty="0" err="1">
                <a:latin typeface="黑体" pitchFamily="49" charset="-122"/>
                <a:ea typeface="黑体" pitchFamily="49" charset="-122"/>
              </a:rPr>
              <a:t>u+jv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u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表示等位线，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v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表示力线</a:t>
            </a:r>
          </a:p>
          <a:p>
            <a:pPr indent="0" algn="just"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W=</a:t>
            </a:r>
            <a:r>
              <a:rPr lang="en-US" altLang="zh-CN" sz="2800" b="1" dirty="0" err="1">
                <a:latin typeface="黑体" pitchFamily="49" charset="-122"/>
                <a:ea typeface="黑体" pitchFamily="49" charset="-122"/>
              </a:rPr>
              <a:t>u+jv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解析函数满足</a:t>
            </a: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-324544" y="29686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-324544" y="29686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7414" name="Rectangle 8"/>
          <p:cNvSpPr>
            <a:spLocks noChangeArrowheads="1"/>
          </p:cNvSpPr>
          <p:nvPr/>
        </p:nvSpPr>
        <p:spPr bwMode="auto">
          <a:xfrm>
            <a:off x="-324544" y="2973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7415" name="Rectangle 13"/>
          <p:cNvSpPr>
            <a:spLocks noChangeArrowheads="1"/>
          </p:cNvSpPr>
          <p:nvPr/>
        </p:nvSpPr>
        <p:spPr bwMode="auto">
          <a:xfrm>
            <a:off x="-324544" y="25971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7416" name="Object 12"/>
          <p:cNvGraphicFramePr>
            <a:graphicFrameLocks noChangeAspect="1"/>
          </p:cNvGraphicFramePr>
          <p:nvPr/>
        </p:nvGraphicFramePr>
        <p:xfrm>
          <a:off x="3167956" y="3860776"/>
          <a:ext cx="295275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1358900" imgH="939800" progId="Equation.DSMT4">
                  <p:embed/>
                </p:oleObj>
              </mc:Choice>
              <mc:Fallback>
                <p:oleObj r:id="rId3" imgW="1358900" imgH="939800" progId="Equation.DSMT4">
                  <p:embed/>
                  <p:pic>
                    <p:nvPicPr>
                      <p:cNvPr id="174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956" y="3860776"/>
                        <a:ext cx="295275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62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824" y="908745"/>
            <a:ext cx="5653087" cy="617537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保角变换性质</a:t>
            </a:r>
            <a:endParaRPr lang="en-US" altLang="zh-CN" sz="32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61" y="1269107"/>
            <a:ext cx="8243888" cy="3829050"/>
          </a:xfrm>
        </p:spPr>
        <p:txBody>
          <a:bodyPr/>
          <a:lstStyle/>
          <a:p>
            <a:pPr algn="just" eaLnBrk="1" hangingPunct="1"/>
            <a:endParaRPr lang="zh-CN" altLang="en-US" b="1" dirty="0">
              <a:latin typeface="黑体" pitchFamily="49" charset="-122"/>
              <a:ea typeface="黑体" pitchFamily="49" charset="-122"/>
            </a:endParaRPr>
          </a:p>
          <a:p>
            <a:pPr indent="0" algn="just"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W=</a:t>
            </a:r>
            <a:r>
              <a:rPr lang="en-US" altLang="zh-CN" sz="2800" b="1" dirty="0" err="1">
                <a:latin typeface="黑体" pitchFamily="49" charset="-122"/>
                <a:ea typeface="黑体" pitchFamily="49" charset="-122"/>
              </a:rPr>
              <a:t>u+jv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是解析函数，则等位线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u(</a:t>
            </a:r>
            <a:r>
              <a:rPr lang="en-US" altLang="zh-CN" sz="2800" b="1" dirty="0" err="1">
                <a:latin typeface="黑体" pitchFamily="49" charset="-122"/>
                <a:ea typeface="黑体" pitchFamily="49" charset="-122"/>
              </a:rPr>
              <a:t>x,y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)=c</a:t>
            </a:r>
            <a:r>
              <a:rPr lang="en-US" altLang="zh-CN" sz="2800" b="1" baseline="-250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和力线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v(</a:t>
            </a:r>
            <a:r>
              <a:rPr lang="en-US" altLang="zh-CN" sz="2800" b="1" dirty="0" err="1">
                <a:latin typeface="黑体" pitchFamily="49" charset="-122"/>
                <a:ea typeface="黑体" pitchFamily="49" charset="-122"/>
              </a:rPr>
              <a:t>x,y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)=c</a:t>
            </a:r>
            <a:r>
              <a:rPr lang="en-US" altLang="zh-CN" sz="2800" b="1" baseline="-2500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在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z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平面必须相互正交</a:t>
            </a:r>
          </a:p>
          <a:p>
            <a:pPr indent="0"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解析函数可以表征电磁复位，变换时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u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v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正交即保角。</a:t>
            </a:r>
          </a:p>
          <a:p>
            <a:pPr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-108520" y="29690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-108520" y="29690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-108520" y="29738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-108520" y="25975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pic>
        <p:nvPicPr>
          <p:cNvPr id="1844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873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94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56604"/>
            <a:ext cx="5653087" cy="617537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保角变换性质</a:t>
            </a:r>
            <a:endParaRPr lang="en-US" altLang="zh-CN" sz="32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65373"/>
            <a:ext cx="8243888" cy="3829050"/>
          </a:xfrm>
        </p:spPr>
        <p:txBody>
          <a:bodyPr/>
          <a:lstStyle/>
          <a:p>
            <a:pPr algn="just" eaLnBrk="1" hangingPunct="1"/>
            <a:endParaRPr lang="zh-CN" altLang="en-US" b="1" dirty="0">
              <a:latin typeface="黑体" pitchFamily="49" charset="-122"/>
              <a:ea typeface="黑体" pitchFamily="49" charset="-122"/>
            </a:endParaRPr>
          </a:p>
          <a:p>
            <a:pPr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保角变换把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z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平面上一个由力线和等位线构成的区域 变换到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w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平面的一个力线和等位线构成的对应区域，两者之间电容相等</a:t>
            </a:r>
          </a:p>
          <a:p>
            <a:pPr algn="just" eaLnBrk="1" hangingPunct="1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保角变换是二维问题，符合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Laplace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方程，</a:t>
            </a:r>
          </a:p>
          <a:p>
            <a:pPr algn="just"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TEM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模问题，使问题简单</a:t>
            </a:r>
          </a:p>
          <a:p>
            <a:pPr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  <a:p>
            <a:pPr algn="just" eaLnBrk="1" hangingPunct="1"/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-35496" y="30402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-35496" y="30402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-35496" y="3044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-35496" y="26687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38264"/>
            <a:ext cx="6216650" cy="250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9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95EC5-89C6-135E-B9F6-89DED05AC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50000" r="33463" b="8001"/>
          <a:stretch/>
        </p:blipFill>
        <p:spPr>
          <a:xfrm>
            <a:off x="1619672" y="3212976"/>
            <a:ext cx="5410201" cy="35283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9329" t="31100" r="38188" b="45800"/>
          <a:stretch/>
        </p:blipFill>
        <p:spPr>
          <a:xfrm>
            <a:off x="1619672" y="764704"/>
            <a:ext cx="5832648" cy="2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1560" y="2060848"/>
            <a:ext cx="7772400" cy="14620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平面传输线</a:t>
            </a:r>
            <a:endParaRPr lang="en-US" altLang="zh-C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82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998986" y="20070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656086" y="1484735"/>
            <a:ext cx="22320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特性阻抗</a:t>
            </a:r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 rot="5400000">
            <a:off x="2611761" y="4921672"/>
            <a:ext cx="534988" cy="287337"/>
          </a:xfrm>
          <a:prstGeom prst="rightArrow">
            <a:avLst>
              <a:gd name="adj1" fmla="val 50000"/>
              <a:gd name="adj2" fmla="val 465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230761" y="4077122"/>
            <a:ext cx="11509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衰减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1943423" y="5374110"/>
            <a:ext cx="20161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尺寸设计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159323" y="476672"/>
            <a:ext cx="38893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4400">
                <a:solidFill>
                  <a:srgbClr val="CC00FF"/>
                </a:solidFill>
                <a:latin typeface="TimesNewRoman" charset="0"/>
                <a:ea typeface="华文新魏" pitchFamily="2" charset="-122"/>
              </a:rPr>
              <a:t>主要参数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871986" y="2781722"/>
            <a:ext cx="20161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功率容量</a:t>
            </a:r>
          </a:p>
        </p:txBody>
      </p:sp>
      <p:sp>
        <p:nvSpPr>
          <p:cNvPr id="20489" name="AutoShape 9"/>
          <p:cNvSpPr>
            <a:spLocks noChangeArrowheads="1"/>
          </p:cNvSpPr>
          <p:nvPr/>
        </p:nvSpPr>
        <p:spPr bwMode="auto">
          <a:xfrm rot="5400000">
            <a:off x="2540323" y="3553247"/>
            <a:ext cx="534988" cy="287338"/>
          </a:xfrm>
          <a:prstGeom prst="rightArrow">
            <a:avLst>
              <a:gd name="adj1" fmla="val 50000"/>
              <a:gd name="adj2" fmla="val 465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90" name="AutoShape 10"/>
          <p:cNvSpPr>
            <a:spLocks noChangeArrowheads="1"/>
          </p:cNvSpPr>
          <p:nvPr/>
        </p:nvSpPr>
        <p:spPr bwMode="auto">
          <a:xfrm rot="5400000">
            <a:off x="2538736" y="2329285"/>
            <a:ext cx="534987" cy="287337"/>
          </a:xfrm>
          <a:prstGeom prst="rightArrow">
            <a:avLst>
              <a:gd name="adj1" fmla="val 50000"/>
              <a:gd name="adj2" fmla="val 465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-396552" y="28642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0492" name="Object 12"/>
          <p:cNvGraphicFramePr>
            <a:graphicFrameLocks noChangeAspect="1"/>
          </p:cNvGraphicFramePr>
          <p:nvPr/>
        </p:nvGraphicFramePr>
        <p:xfrm>
          <a:off x="5254948" y="2205460"/>
          <a:ext cx="27368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1002865" imgH="266584" progId="Equation.DSMT4">
                  <p:embed/>
                </p:oleObj>
              </mc:Choice>
              <mc:Fallback>
                <p:oleObj r:id="rId3" imgW="1002865" imgH="266584" progId="Equation.DSMT4">
                  <p:embed/>
                  <p:pic>
                    <p:nvPicPr>
                      <p:cNvPr id="204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948" y="2205460"/>
                        <a:ext cx="2736850" cy="730250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-396552" y="28531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0494" name="Object 14"/>
          <p:cNvGraphicFramePr>
            <a:graphicFrameLocks noChangeAspect="1"/>
          </p:cNvGraphicFramePr>
          <p:nvPr/>
        </p:nvGraphicFramePr>
        <p:xfrm>
          <a:off x="5399411" y="4653385"/>
          <a:ext cx="26654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5" imgW="837836" imgH="266584" progId="Equation.DSMT4">
                  <p:embed/>
                </p:oleObj>
              </mc:Choice>
              <mc:Fallback>
                <p:oleObj r:id="rId5" imgW="837836" imgH="266584" progId="Equation.DSMT4">
                  <p:embed/>
                  <p:pic>
                    <p:nvPicPr>
                      <p:cNvPr id="204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411" y="4653385"/>
                        <a:ext cx="2665412" cy="847725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AutoShape 15"/>
          <p:cNvSpPr>
            <a:spLocks noChangeArrowheads="1"/>
          </p:cNvSpPr>
          <p:nvPr/>
        </p:nvSpPr>
        <p:spPr bwMode="auto">
          <a:xfrm rot="5400000">
            <a:off x="5544667" y="3715966"/>
            <a:ext cx="1511300" cy="217488"/>
          </a:xfrm>
          <a:prstGeom prst="rightArrow">
            <a:avLst>
              <a:gd name="adj1" fmla="val 50000"/>
              <a:gd name="adj2" fmla="val 173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96" name="AutoShape 16"/>
          <p:cNvSpPr>
            <a:spLocks noChangeArrowheads="1"/>
          </p:cNvSpPr>
          <p:nvPr/>
        </p:nvSpPr>
        <p:spPr bwMode="auto">
          <a:xfrm rot="16200000">
            <a:off x="6120930" y="3644528"/>
            <a:ext cx="1511300" cy="217487"/>
          </a:xfrm>
          <a:prstGeom prst="rightArrow">
            <a:avLst>
              <a:gd name="adj1" fmla="val 50000"/>
              <a:gd name="adj2" fmla="val 1737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4967611" y="3357985"/>
            <a:ext cx="115093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分析</a:t>
            </a:r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7128198" y="3357985"/>
            <a:ext cx="115093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r>
              <a:rPr lang="zh-CN" altLang="en-US" sz="3600">
                <a:latin typeface="TimesNewRoman" charset="0"/>
                <a:ea typeface="隶书" pitchFamily="49" charset="-122"/>
              </a:rPr>
              <a:t>综合</a:t>
            </a: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52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239" y="849064"/>
            <a:ext cx="3941664" cy="6175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特性阻抗</a:t>
            </a:r>
            <a:endParaRPr lang="en-US" altLang="zh-CN" sz="32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88182"/>
            <a:ext cx="7772400" cy="382905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为了确定封闭带状线的电容，我们假设带状线中的介质是理想无耗的，金属导带的厚度接近为零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通过保角变换计算得出的特性阻抗为：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88" y="3645024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71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685800" y="980728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/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其中</a:t>
            </a:r>
            <a:r>
              <a:rPr lang="en-US" altLang="zh-CN" sz="2400" b="1" i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K </a:t>
            </a:r>
            <a:r>
              <a:rPr lang="zh-CN" altLang="en-US" sz="2400" b="1" i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为第一类</a:t>
            </a:r>
            <a:r>
              <a:rPr lang="zh-CN" altLang="en-US" sz="2400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椭圆积分函数</a:t>
            </a:r>
            <a:endParaRPr lang="en-US" altLang="zh-CN" sz="2400" b="1" dirty="0">
              <a:solidFill>
                <a:srgbClr val="0066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0066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solidFill>
                <a:srgbClr val="0066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应用曲线拟合计算得出的阻抗关系表达式为</a:t>
            </a:r>
            <a:endParaRPr lang="en-US" altLang="zh-CN" sz="2400" b="1" dirty="0">
              <a:solidFill>
                <a:srgbClr val="0066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eaLnBrk="1" hangingPunct="1"/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21805"/>
            <a:ext cx="449580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36" y="4365104"/>
            <a:ext cx="2971800" cy="123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66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1052513"/>
            <a:ext cx="7056438" cy="54133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中间导体的有效宽度</a:t>
            </a:r>
            <a:endParaRPr lang="en-US" altLang="zh-CN" sz="28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2370584"/>
            <a:ext cx="7162800" cy="914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W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e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为中间给定导体的有效宽度，可以计算为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/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/>
            <a:endParaRPr lang="en-US" altLang="zh-CN" sz="2800" dirty="0">
              <a:ea typeface="宋体" pitchFamily="2" charset="-12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52800"/>
            <a:ext cx="39624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96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971600" y="1731640"/>
            <a:ext cx="7391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/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对于带状线的设计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我们可以计算得出所需要的特性阻抗</a:t>
            </a:r>
            <a:r>
              <a:rPr lang="en-US" altLang="zh-CN" sz="2400" i="1" dirty="0">
                <a:latin typeface="Comic Sans MS" pitchFamily="66" charset="0"/>
                <a:ea typeface="宋体" pitchFamily="2" charset="-122"/>
              </a:rPr>
              <a:t>Z</a:t>
            </a:r>
            <a:r>
              <a:rPr lang="en-US" altLang="zh-CN" sz="2400" i="1" baseline="-25000" dirty="0">
                <a:latin typeface="Comic Sans MS" pitchFamily="66" charset="0"/>
                <a:ea typeface="宋体" pitchFamily="2" charset="-122"/>
              </a:rPr>
              <a:t>o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与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W/b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的不同的关系式。在不同的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W/b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条件下的比例关系如下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717032"/>
            <a:ext cx="44958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2916238" y="332656"/>
            <a:ext cx="3671887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4400" dirty="0">
                <a:solidFill>
                  <a:schemeClr val="hlink"/>
                </a:solidFill>
                <a:latin typeface="Comic Sans MS" pitchFamily="66" charset="0"/>
                <a:ea typeface="隶书" pitchFamily="49" charset="-122"/>
              </a:rPr>
              <a:t>带线综合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71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3279" y="692696"/>
            <a:ext cx="3492897" cy="5413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损耗常数</a:t>
            </a:r>
            <a:endParaRPr lang="en-US" altLang="zh-CN" sz="32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5181600"/>
          </a:xfrm>
        </p:spPr>
        <p:txBody>
          <a:bodyPr/>
          <a:lstStyle/>
          <a:p>
            <a:pPr algn="just" eaLnBrk="1" hangingPunct="1"/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带状线的损耗常数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a (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导带的厚度为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200" i="1" dirty="0">
                <a:latin typeface="Comic Sans MS" pitchFamily="66" charset="0"/>
                <a:ea typeface="宋体" pitchFamily="2" charset="-122"/>
              </a:rPr>
              <a:t>t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)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主要包含的损耗为</a:t>
            </a:r>
            <a:r>
              <a:rPr lang="zh-CN" altLang="en-US" sz="22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导体损耗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，计算如下</a:t>
            </a: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</a:rPr>
              <a:t>其中</a:t>
            </a:r>
            <a:endParaRPr lang="en-US" altLang="zh-CN" sz="22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zh-CN" altLang="en-US" sz="22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36912"/>
            <a:ext cx="4191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81128"/>
            <a:ext cx="5029200" cy="174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553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7275513" cy="41148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solidFill>
                  <a:schemeClr val="folHlink"/>
                </a:solidFill>
                <a:latin typeface="Comic Sans MS" pitchFamily="66" charset="0"/>
                <a:ea typeface="宋体" pitchFamily="2" charset="-122"/>
              </a:rPr>
              <a:t>介质损耗常数</a:t>
            </a:r>
            <a:endParaRPr lang="en-US" altLang="zh-CN" sz="2800" dirty="0">
              <a:solidFill>
                <a:schemeClr val="folHlink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800" dirty="0">
              <a:solidFill>
                <a:schemeClr val="folHlink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在带状线中，介质损耗的常数可以表示为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：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3036937" y="3898627"/>
          <a:ext cx="25431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1117115" imgH="393529" progId="Equation.DSMT4">
                  <p:embed/>
                </p:oleObj>
              </mc:Choice>
              <mc:Fallback>
                <p:oleObj name="Equation" r:id="rId3" imgW="1117115" imgH="393529" progId="Equation.DSMT4">
                  <p:embed/>
                  <p:pic>
                    <p:nvPicPr>
                      <p:cNvPr id="266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937" y="3898627"/>
                        <a:ext cx="2543175" cy="8985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52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914400"/>
            <a:ext cx="6013450" cy="693738"/>
          </a:xfrm>
        </p:spPr>
        <p:txBody>
          <a:bodyPr/>
          <a:lstStyle/>
          <a:p>
            <a:pPr eaLnBrk="1" hangingPunct="1"/>
            <a:r>
              <a:rPr lang="zh-CN" altLang="en-US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带状线的</a:t>
            </a:r>
            <a:r>
              <a:rPr lang="en-US" altLang="zh-CN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Q </a:t>
            </a:r>
            <a:r>
              <a:rPr lang="zh-CN" altLang="en-US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值</a:t>
            </a:r>
            <a:endParaRPr lang="en-US" altLang="zh-CN" sz="3600" b="1" i="1" dirty="0">
              <a:solidFill>
                <a:srgbClr val="CC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7724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Q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值是谐振腔的重要指标，推广到传输线上来。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定义：单位长度储能比每周单位长度耗能。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1258888" y="3357563"/>
          <a:ext cx="6659562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3" imgW="2451100" imgH="419100" progId="Equation.DSMT4">
                  <p:embed/>
                </p:oleObj>
              </mc:Choice>
              <mc:Fallback>
                <p:oleObj r:id="rId3" imgW="2451100" imgH="419100" progId="Equation.DSMT4">
                  <p:embed/>
                  <p:pic>
                    <p:nvPicPr>
                      <p:cNvPr id="28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357563"/>
                        <a:ext cx="6659562" cy="1135062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55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920" y="548680"/>
            <a:ext cx="6013450" cy="693738"/>
          </a:xfrm>
        </p:spPr>
        <p:txBody>
          <a:bodyPr/>
          <a:lstStyle/>
          <a:p>
            <a:pPr eaLnBrk="1" hangingPunct="1"/>
            <a:r>
              <a:rPr lang="en-US" altLang="zh-CN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Q Value of  strip 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733" y="2558455"/>
            <a:ext cx="77724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latin typeface="宋体" pitchFamily="2" charset="-122"/>
                <a:ea typeface="宋体" pitchFamily="2" charset="-122"/>
              </a:rPr>
              <a:t>Q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是导体的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Q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值， 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Q</a:t>
            </a:r>
            <a:r>
              <a:rPr lang="en-US" altLang="zh-CN" sz="2800" b="1" baseline="-25000">
                <a:latin typeface="宋体" pitchFamily="2" charset="-122"/>
                <a:ea typeface="宋体" pitchFamily="2" charset="-122"/>
              </a:rPr>
              <a:t>d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是介质损耗的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Q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值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>
                <a:latin typeface="宋体" pitchFamily="2" charset="-122"/>
                <a:ea typeface="宋体" pitchFamily="2" charset="-122"/>
              </a:rPr>
              <a:t> 传输线介质损耗的</a:t>
            </a:r>
            <a:r>
              <a:rPr lang="en-US" altLang="zh-CN" sz="2800" b="1">
                <a:latin typeface="宋体" pitchFamily="2" charset="-122"/>
                <a:ea typeface="宋体" pitchFamily="2" charset="-122"/>
              </a:rPr>
              <a:t>Q</a:t>
            </a:r>
            <a:r>
              <a:rPr lang="zh-CN" altLang="en-US" sz="2800" b="1">
                <a:latin typeface="宋体" pitchFamily="2" charset="-122"/>
                <a:ea typeface="宋体" pitchFamily="2" charset="-122"/>
              </a:rPr>
              <a:t>值为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3600" b="1">
              <a:latin typeface="宋体" pitchFamily="2" charset="-122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08520" y="28537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108520" y="28442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9702" name="Object 7"/>
          <p:cNvGraphicFramePr>
            <a:graphicFrameLocks noChangeAspect="1"/>
          </p:cNvGraphicFramePr>
          <p:nvPr/>
        </p:nvGraphicFramePr>
        <p:xfrm>
          <a:off x="3167633" y="1550393"/>
          <a:ext cx="1943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r:id="rId3" imgW="837836" imgH="431613" progId="Equation.DSMT4">
                  <p:embed/>
                </p:oleObj>
              </mc:Choice>
              <mc:Fallback>
                <p:oleObj r:id="rId3" imgW="837836" imgH="431613" progId="Equation.DSMT4">
                  <p:embed/>
                  <p:pic>
                    <p:nvPicPr>
                      <p:cNvPr id="2970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633" y="1550393"/>
                        <a:ext cx="1943100" cy="1016000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Rectangle 9"/>
          <p:cNvSpPr>
            <a:spLocks noChangeArrowheads="1"/>
          </p:cNvSpPr>
          <p:nvPr/>
        </p:nvSpPr>
        <p:spPr bwMode="auto">
          <a:xfrm>
            <a:off x="108520" y="28473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3385120" y="3855443"/>
          <a:ext cx="187166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5" imgW="698197" imgH="393529" progId="Equation.DSMT4">
                  <p:embed/>
                </p:oleObj>
              </mc:Choice>
              <mc:Fallback>
                <p:oleObj r:id="rId5" imgW="698197" imgH="393529" progId="Equation.DSMT4">
                  <p:embed/>
                  <p:pic>
                    <p:nvPicPr>
                      <p:cNvPr id="297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120" y="3855443"/>
                        <a:ext cx="1871663" cy="1050925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Rectangle 11"/>
          <p:cNvSpPr>
            <a:spLocks noChangeArrowheads="1"/>
          </p:cNvSpPr>
          <p:nvPr/>
        </p:nvSpPr>
        <p:spPr bwMode="auto">
          <a:xfrm>
            <a:off x="108520" y="284420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3167633" y="5223868"/>
          <a:ext cx="237648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r:id="rId7" imgW="1002865" imgH="431613" progId="Equation.DSMT4">
                  <p:embed/>
                </p:oleObj>
              </mc:Choice>
              <mc:Fallback>
                <p:oleObj r:id="rId7" imgW="1002865" imgH="431613" progId="Equation.DSMT4">
                  <p:embed/>
                  <p:pic>
                    <p:nvPicPr>
                      <p:cNvPr id="297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633" y="5223868"/>
                        <a:ext cx="2376487" cy="1031875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19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914400"/>
            <a:ext cx="6013450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带状线的功率容量</a:t>
            </a:r>
            <a:endParaRPr lang="en-US" altLang="zh-CN" sz="3600" b="1" i="1" dirty="0">
              <a:solidFill>
                <a:srgbClr val="CC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221163"/>
            <a:ext cx="8243887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latin typeface="宋体" pitchFamily="2" charset="-122"/>
                <a:ea typeface="宋体" pitchFamily="2" charset="-122"/>
              </a:rPr>
              <a:t>P</a:t>
            </a:r>
            <a:r>
              <a:rPr lang="en-US" altLang="zh-CN" sz="3600" baseline="-25000">
                <a:latin typeface="宋体" pitchFamily="2" charset="-122"/>
                <a:ea typeface="宋体" pitchFamily="2" charset="-122"/>
              </a:rPr>
              <a:t>max</a:t>
            </a:r>
            <a:r>
              <a:rPr lang="zh-CN" altLang="en-US" sz="3600">
                <a:latin typeface="宋体" pitchFamily="2" charset="-122"/>
                <a:ea typeface="宋体" pitchFamily="2" charset="-122"/>
              </a:rPr>
              <a:t>是最大入射峰值击穿功率，单位</a:t>
            </a:r>
            <a:r>
              <a:rPr lang="en-US" altLang="zh-CN" sz="3600">
                <a:latin typeface="宋体" pitchFamily="2" charset="-122"/>
                <a:ea typeface="宋体" pitchFamily="2" charset="-122"/>
              </a:rPr>
              <a:t>kW</a:t>
            </a:r>
            <a:r>
              <a:rPr lang="zh-CN" altLang="en-US" sz="3600">
                <a:latin typeface="宋体" pitchFamily="2" charset="-122"/>
                <a:ea typeface="宋体" pitchFamily="2" charset="-122"/>
              </a:rPr>
              <a:t>， 是电压驻波比；</a:t>
            </a:r>
            <a:r>
              <a:rPr lang="en-US" altLang="zh-CN" sz="360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3600">
                <a:latin typeface="宋体" pitchFamily="2" charset="-122"/>
                <a:ea typeface="宋体" pitchFamily="2" charset="-122"/>
              </a:rPr>
              <a:t>为大气压，</a:t>
            </a:r>
            <a:r>
              <a:rPr lang="en-US" altLang="zh-CN" sz="3600"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3600">
                <a:latin typeface="宋体" pitchFamily="2" charset="-122"/>
                <a:ea typeface="宋体" pitchFamily="2" charset="-122"/>
              </a:rPr>
              <a:t>的单位为</a:t>
            </a:r>
            <a:r>
              <a:rPr lang="en-US" altLang="zh-CN" sz="3600">
                <a:latin typeface="宋体" pitchFamily="2" charset="-122"/>
                <a:ea typeface="宋体" pitchFamily="2" charset="-122"/>
              </a:rPr>
              <a:t>cm</a:t>
            </a:r>
            <a:endParaRPr lang="en-US" altLang="zh-CN" sz="4000">
              <a:latin typeface="宋体" pitchFamily="2" charset="-122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4000">
              <a:latin typeface="宋体" pitchFamily="2" charset="-122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30726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30727" name="Rectangle 10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0728" name="Object 9"/>
          <p:cNvGraphicFramePr>
            <a:graphicFrameLocks noChangeAspect="1"/>
          </p:cNvGraphicFramePr>
          <p:nvPr/>
        </p:nvGraphicFramePr>
        <p:xfrm>
          <a:off x="1476375" y="2781300"/>
          <a:ext cx="5903913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3" imgW="2451100" imgH="508000" progId="Equation.DSMT4">
                  <p:embed/>
                </p:oleObj>
              </mc:Choice>
              <mc:Fallback>
                <p:oleObj r:id="rId3" imgW="2451100" imgH="508000" progId="Equation.DSMT4">
                  <p:embed/>
                  <p:pic>
                    <p:nvPicPr>
                      <p:cNvPr id="3072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81300"/>
                        <a:ext cx="5903913" cy="1236663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11"/>
          <p:cNvSpPr>
            <a:spLocks noChangeArrowheads="1"/>
          </p:cNvSpPr>
          <p:nvPr/>
        </p:nvSpPr>
        <p:spPr bwMode="auto">
          <a:xfrm>
            <a:off x="468313" y="1989138"/>
            <a:ext cx="5487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 dirty="0">
                <a:ea typeface="宋体" pitchFamily="2" charset="-122"/>
              </a:rPr>
              <a:t>倒圆角的空气带线功率容量：</a:t>
            </a:r>
          </a:p>
        </p:txBody>
      </p:sp>
      <p:sp>
        <p:nvSpPr>
          <p:cNvPr id="30730" name="Rectangle 13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0731" name="Object 12"/>
          <p:cNvGraphicFramePr>
            <a:graphicFrameLocks noChangeAspect="1"/>
          </p:cNvGraphicFramePr>
          <p:nvPr/>
        </p:nvGraphicFramePr>
        <p:xfrm>
          <a:off x="420688" y="4859338"/>
          <a:ext cx="55086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5" imgW="152268" imgH="164957" progId="Equation.DSMT4">
                  <p:embed/>
                </p:oleObj>
              </mc:Choice>
              <mc:Fallback>
                <p:oleObj r:id="rId5" imgW="152268" imgH="164957" progId="Equation.DSMT4">
                  <p:embed/>
                  <p:pic>
                    <p:nvPicPr>
                      <p:cNvPr id="3073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4859338"/>
                        <a:ext cx="550862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4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2188096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简 介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224" y="1972816"/>
            <a:ext cx="7696200" cy="2824336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三维传输线的体积大，非平面化，因而难以与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MIC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MMIC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兼容，无法在微波毫米波集成电路中得到应用。</a:t>
            </a:r>
            <a:endParaRPr lang="en-US" altLang="zh-CN" sz="24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TimesNewRoman" charset="0"/>
                <a:ea typeface="楷体_GB2312" pitchFamily="49" charset="-122"/>
              </a:rPr>
              <a:t>而现代通讯技术的发展对器件和系统的小型化，平面化以及低成本有很迫切的要求。</a:t>
            </a:r>
            <a:endParaRPr lang="en-US" altLang="zh-CN" sz="2400" b="1" dirty="0">
              <a:solidFill>
                <a:srgbClr val="CC00FF"/>
              </a:solidFill>
              <a:latin typeface="TimesNewRoman" charset="0"/>
              <a:ea typeface="楷体_GB2312" pitchFamily="49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6238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692696"/>
            <a:ext cx="7793038" cy="533400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folHlink"/>
                </a:solidFill>
                <a:latin typeface="Times New Roman" pitchFamily="18" charset="0"/>
                <a:ea typeface="宋体" pitchFamily="2" charset="-122"/>
              </a:rPr>
              <a:t>抑制高次模的尺寸选择</a:t>
            </a:r>
            <a:endParaRPr lang="en-US" altLang="zh-CN" sz="3200" dirty="0">
              <a:ea typeface="宋体" pitchFamily="2" charset="-122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143000" y="1828800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为了消除存在的高次模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带状线中也会像同轴线那样出现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TM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高次模）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一般而言，带状线金属接地板的宽度和金属导带的宽度不能任意选择，一般的条件选择如下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</a:t>
            </a:r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3789982" y="3789040"/>
          <a:ext cx="186213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3" imgW="850531" imgH="939392" progId="Equation.DSMT4">
                  <p:embed/>
                </p:oleObj>
              </mc:Choice>
              <mc:Fallback>
                <p:oleObj name="Equation" r:id="rId3" imgW="850531" imgH="939392" progId="Equation.DSMT4">
                  <p:embed/>
                  <p:pic>
                    <p:nvPicPr>
                      <p:cNvPr id="31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982" y="3789040"/>
                        <a:ext cx="1862138" cy="2057400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25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14400"/>
            <a:ext cx="3102943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最高频率</a:t>
            </a:r>
            <a:endParaRPr lang="en-US" altLang="zh-CN" sz="3600" b="1" dirty="0">
              <a:solidFill>
                <a:srgbClr val="CC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为了抑制高次模尺寸选择关系确定之后，可知道其工作的最高频率（非截止频率）为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: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2590800" y="3352800"/>
          <a:ext cx="4002088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3" imgW="1828800" imgH="520560" progId="Equation.DSMT4">
                  <p:embed/>
                </p:oleObj>
              </mc:Choice>
              <mc:Fallback>
                <p:oleObj name="Equation" r:id="rId3" imgW="1828800" imgH="520560" progId="Equation.DSMT4">
                  <p:embed/>
                  <p:pic>
                    <p:nvPicPr>
                      <p:cNvPr id="327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352800"/>
                        <a:ext cx="4002088" cy="113982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883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14400"/>
            <a:ext cx="3102943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最高频率</a:t>
            </a:r>
            <a:endParaRPr lang="en-US" altLang="zh-CN" sz="3600" b="1" dirty="0">
              <a:solidFill>
                <a:srgbClr val="CC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Comic Sans MS" pitchFamily="66" charset="0"/>
                <a:ea typeface="宋体" pitchFamily="2" charset="-122"/>
              </a:rPr>
              <a:t>习题</a:t>
            </a:r>
            <a:r>
              <a:rPr lang="en-US" altLang="zh-CN" sz="2800" dirty="0" smtClean="0">
                <a:latin typeface="Comic Sans MS" pitchFamily="66" charset="0"/>
                <a:ea typeface="宋体" pitchFamily="2" charset="-122"/>
              </a:rPr>
              <a:t>1 </a:t>
            </a:r>
            <a:r>
              <a:rPr lang="zh-CN" altLang="en-US" sz="2800" dirty="0" smtClean="0">
                <a:latin typeface="Comic Sans MS" pitchFamily="66" charset="0"/>
                <a:ea typeface="宋体" pitchFamily="2" charset="-122"/>
              </a:rPr>
              <a:t>已知</a:t>
            </a:r>
            <a:r>
              <a:rPr lang="en-US" altLang="zh-CN" sz="2800" dirty="0" smtClean="0">
                <a:latin typeface="Comic Sans MS" pitchFamily="66" charset="0"/>
                <a:ea typeface="宋体" pitchFamily="2" charset="-122"/>
              </a:rPr>
              <a:t>0</a:t>
            </a:r>
            <a:r>
              <a:rPr lang="zh-CN" altLang="en-US" sz="2800" dirty="0" smtClean="0">
                <a:latin typeface="Comic Sans MS" pitchFamily="66" charset="0"/>
                <a:ea typeface="宋体" pitchFamily="2" charset="-122"/>
              </a:rPr>
              <a:t>厚度的带状线</a:t>
            </a:r>
            <a:r>
              <a:rPr lang="en-US" altLang="zh-CN" sz="2800" dirty="0" smtClean="0">
                <a:latin typeface="Comic Sans MS" pitchFamily="66" charset="0"/>
                <a:ea typeface="宋体" pitchFamily="2" charset="-122"/>
              </a:rPr>
              <a:t>W/b=1</a:t>
            </a:r>
            <a:r>
              <a:rPr lang="zh-CN" altLang="en-US" sz="2800" dirty="0" smtClean="0">
                <a:latin typeface="Comic Sans MS" pitchFamily="66" charset="0"/>
                <a:ea typeface="宋体" pitchFamily="2" charset="-122"/>
              </a:rPr>
              <a:t>，求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其特性阻抗</a:t>
            </a:r>
            <a:r>
              <a:rPr lang="zh-CN" altLang="en-US" sz="2800" dirty="0" smtClean="0">
                <a:latin typeface="Comic Sans MS" pitchFamily="66" charset="0"/>
                <a:ea typeface="宋体" pitchFamily="2" charset="-122"/>
              </a:rPr>
              <a:t>及最高工作频率？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956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484784"/>
            <a:ext cx="8136904" cy="4536504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双导体传输线；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传输的主模为类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/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准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-TEM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模；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易于与其他传输线连接；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体积小，重量轻，成本低；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广泛应用于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MICs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中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低功率容量系统中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70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714846"/>
            <a:ext cx="3852937" cy="7699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b="1" dirty="0">
                <a:latin typeface="TimesNewRoman" charset="0"/>
                <a:ea typeface="宋体" pitchFamily="2" charset="-122"/>
              </a:rPr>
              <a:t>4.2 </a:t>
            </a:r>
            <a:r>
              <a:rPr lang="zh-CN" altLang="en-US" sz="3600" b="1" dirty="0">
                <a:latin typeface="TimesNewRoman" charset="0"/>
                <a:ea typeface="宋体" pitchFamily="2" charset="-122"/>
              </a:rPr>
              <a:t>微带线</a:t>
            </a:r>
            <a:endParaRPr lang="en-US" altLang="zh-CN" sz="3600" b="1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51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ChangeArrowheads="1"/>
          </p:cNvSpPr>
          <p:nvPr/>
        </p:nvSpPr>
        <p:spPr bwMode="auto">
          <a:xfrm>
            <a:off x="2800350" y="2762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4662"/>
            <a:ext cx="54102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97524" y="1796426"/>
            <a:ext cx="4248472" cy="838200"/>
          </a:xfrm>
          <a:noFill/>
        </p:spPr>
        <p:txBody>
          <a:bodyPr/>
          <a:lstStyle/>
          <a:p>
            <a:pPr marL="0" indent="0" algn="just" eaLnBrk="1" hangingPunct="1">
              <a:buNone/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微带线的结构图和场分布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</p:txBody>
      </p:sp>
      <p:graphicFrame>
        <p:nvGraphicFramePr>
          <p:cNvPr id="348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204842"/>
              </p:ext>
            </p:extLst>
          </p:nvPr>
        </p:nvGraphicFramePr>
        <p:xfrm>
          <a:off x="166363" y="3729106"/>
          <a:ext cx="6172200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图像文档" r:id="rId4" imgW="2565893" imgH="1494449" progId="图像.文件">
                  <p:embed/>
                </p:oleObj>
              </mc:Choice>
              <mc:Fallback>
                <p:oleObj name="图像文档" r:id="rId4" imgW="2565893" imgH="1494449" progId="图像.文件">
                  <p:embed/>
                  <p:pic>
                    <p:nvPicPr>
                      <p:cNvPr id="348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63" y="3729106"/>
                        <a:ext cx="6172200" cy="168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34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C10F5-BB91-49F3-CB17-B1E1D881BC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37" t="52800" r="24013" b="31801"/>
          <a:stretch/>
        </p:blipFill>
        <p:spPr>
          <a:xfrm>
            <a:off x="899593" y="5413445"/>
            <a:ext cx="4824536" cy="14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4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620688"/>
            <a:ext cx="6829425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类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/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准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-TEM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模式和低功率应用</a:t>
            </a:r>
            <a:endParaRPr lang="en-US" altLang="zh-CN" sz="32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227610"/>
            <a:ext cx="7626350" cy="3649662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非均匀结构，所以传输的不是纯粹的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TEM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模式，而是准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TEM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模式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；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因为场主要集中在中心导带附近的介质中，所以在功率较大的情况下容易击穿。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85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685800" y="1772816"/>
            <a:ext cx="777240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电磁场主要集中在两个导体之间的区域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因此容易击穿；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功率容量由周围介质的击穿电压所限定；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波导可以承载高功率系统，由于其场分布沿着结构的横截面均匀的分布。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44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620688"/>
            <a:ext cx="6280150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特性参数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905000"/>
            <a:ext cx="7467600" cy="303616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由于周围介质的非均匀性，所以微带线的分析比较复杂。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2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引入等效介电常数</a:t>
            </a:r>
            <a:r>
              <a:rPr lang="en-US" altLang="zh-CN" sz="22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200" b="1" baseline="-25000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e</a:t>
            </a:r>
            <a:r>
              <a:rPr lang="zh-CN" altLang="en-US" sz="22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，用准静态方法可以得到微带线中传播的电磁波的传播常数和相速。</a:t>
            </a:r>
            <a:endParaRPr lang="en-US" altLang="zh-CN" sz="22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000" baseline="-250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88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764704"/>
            <a:ext cx="3565525" cy="706437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ea typeface="楷体_GB2312" pitchFamily="49" charset="-122"/>
              </a:rPr>
              <a:t>何为准静态法？</a:t>
            </a:r>
            <a:endParaRPr lang="en-US" altLang="zh-CN" sz="3600" b="1" dirty="0">
              <a:solidFill>
                <a:srgbClr val="CC00FF"/>
              </a:solidFill>
              <a:ea typeface="楷体_GB2312" pitchFamily="49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7397750" cy="4114800"/>
          </a:xfrm>
        </p:spPr>
        <p:txBody>
          <a:bodyPr/>
          <a:lstStyle/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准静态法就是把微带线中的模式看作纯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TEM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模式，引入有效介电常数为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1" baseline="-25000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e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的均匀介质来替代微带线的非均匀混合介质。</a:t>
            </a:r>
          </a:p>
          <a:p>
            <a:pPr algn="just" eaLnBrk="1" hangingPunct="1"/>
            <a:endParaRPr lang="zh-CN" altLang="en-US" sz="2400" b="1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在准静态法中，微带线的特性参数是根据如下两个电容计算的：一个是介质基片换成空气的空气微带线单位长度电容；另一个就是微带线单位长度电容。</a:t>
            </a:r>
          </a:p>
          <a:p>
            <a:pPr algn="just" eaLnBrk="1" hangingPunct="1"/>
            <a:endParaRPr lang="zh-CN" altLang="en-US" sz="2400" b="1" dirty="0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特性阻抗和相位常数可以用这两个电容表示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209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1052513"/>
            <a:ext cx="5832475" cy="706437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CC00FF"/>
                </a:solidFill>
                <a:ea typeface="楷体_GB2312" pitchFamily="49" charset="-122"/>
              </a:rPr>
              <a:t>有效介电常数为</a:t>
            </a:r>
            <a:r>
              <a:rPr lang="zh-CN" altLang="en-US" sz="4000" b="1">
                <a:solidFill>
                  <a:srgbClr val="CC00FF"/>
                </a:solidFill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4000" b="1" baseline="-25000">
                <a:solidFill>
                  <a:srgbClr val="CC00FF"/>
                </a:solidFill>
                <a:ea typeface="楷体_GB2312" pitchFamily="49" charset="-122"/>
                <a:sym typeface="Symbol" pitchFamily="18" charset="2"/>
              </a:rPr>
              <a:t>e</a:t>
            </a:r>
            <a:endParaRPr lang="en-US" altLang="zh-CN" sz="4000" b="1">
              <a:solidFill>
                <a:srgbClr val="CC00FF"/>
              </a:solidFill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773238"/>
            <a:ext cx="7397750" cy="1584325"/>
          </a:xfrm>
        </p:spPr>
        <p:txBody>
          <a:bodyPr/>
          <a:lstStyle/>
          <a:p>
            <a:pPr algn="just" eaLnBrk="1" hangingPunct="1"/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有效介电常数为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1" baseline="-250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的均匀介质来替代微带线的非均匀混合介质。</a:t>
            </a:r>
          </a:p>
          <a:p>
            <a:pPr algn="just" eaLnBrk="1" hangingPunct="1"/>
            <a:endParaRPr lang="zh-CN" altLang="en-US" sz="2400" b="1"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68" y="2565400"/>
            <a:ext cx="4983163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897562"/>
            <a:ext cx="1338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48" y="5805487"/>
            <a:ext cx="2016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A63EBB3F-6D6D-74D8-ECD7-9F4AC78A2A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740834"/>
              </p:ext>
            </p:extLst>
          </p:nvPr>
        </p:nvGraphicFramePr>
        <p:xfrm>
          <a:off x="3461991" y="4332288"/>
          <a:ext cx="4824412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6" imgW="1930400" imgH="495300" progId="Equation.DSMT4">
                  <p:embed/>
                </p:oleObj>
              </mc:Choice>
              <mc:Fallback>
                <p:oleObj r:id="rId6" imgW="1930400" imgH="495300" progId="Equation.DSMT4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1991" y="4332288"/>
                        <a:ext cx="4824412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1A6341E-7081-2A5A-2A35-9B8AE4D5EF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326" t="57399" r="29924" b="31401"/>
          <a:stretch/>
        </p:blipFill>
        <p:spPr>
          <a:xfrm>
            <a:off x="1095212" y="4405717"/>
            <a:ext cx="2153783" cy="8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00808"/>
            <a:ext cx="7275513" cy="4303713"/>
          </a:xfrm>
        </p:spPr>
        <p:txBody>
          <a:bodyPr/>
          <a:lstStyle/>
          <a:p>
            <a:pPr algn="just" eaLnBrk="1" hangingPunct="1"/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20世纪50年代初出现了第一代微波印刷传输线</a:t>
            </a:r>
            <a:r>
              <a:rPr lang="zh-CN" altLang="en-US" sz="2000" b="1" dirty="0">
                <a:ea typeface="楷体_GB2312" pitchFamily="49" charset="-122"/>
              </a:rPr>
              <a:t>—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带状线。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在某些场合，它可以取代同轴线和波导，用来制作微波无源电路。</a:t>
            </a:r>
          </a:p>
          <a:p>
            <a:pPr algn="just" eaLnBrk="1" hangingPunct="1">
              <a:buFont typeface="Wingdings" pitchFamily="2" charset="2"/>
              <a:buBlip>
                <a:blip r:embed="rId2"/>
              </a:buBlip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随着芯片式微波固体器件的发展，要求有适合其输入输出的导行系统，因此在20世纪60年代初出现了第二代微波印刷传输线-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微带线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 eaLnBrk="1" hangingPunct="1">
              <a:buFont typeface="Wingdings" pitchFamily="2" charset="2"/>
              <a:buBlip>
                <a:blip r:embed="rId2"/>
              </a:buBlip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随后又相继出现了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鳍线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槽线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共面波导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共面带状线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等平面型微波集成传输线（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microwave integrated transmission lines).</a:t>
            </a:r>
          </a:p>
          <a:p>
            <a:pPr algn="just" eaLnBrk="1" hangingPunct="1">
              <a:buFont typeface="Wingdings" pitchFamily="2" charset="2"/>
              <a:buBlip>
                <a:blip r:embed="rId2"/>
              </a:buBlip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这些平面传输线的优点：体积小，重量轻，价格低廉，可靠性高，性能优越，功能的可复制性好等，且适于与微波固体芯片器件配合使用，构成各种各样的混合微波集成电路（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HMIC）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和单片微波集成电路（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MMIC）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。 </a:t>
            </a:r>
          </a:p>
          <a:p>
            <a:pPr algn="just" eaLnBrk="1" hangingPunct="1">
              <a:buFont typeface="Wingdings" pitchFamily="2" charset="2"/>
              <a:buBlip>
                <a:blip r:embed="rId2"/>
              </a:buBlip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108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341784"/>
            <a:ext cx="583264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5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+mn-cs"/>
              </a:rPr>
              <a:t>相移常数和相速</a:t>
            </a:r>
            <a:endParaRPr lang="en-US" altLang="zh-CN" sz="45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  <a:cs typeface="+mn-cs"/>
            </a:endParaRP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54523"/>
            <a:ext cx="294322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990600" y="2300064"/>
            <a:ext cx="7543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endParaRPr lang="en-US" altLang="zh-CN" sz="2200" dirty="0"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200" dirty="0"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200" dirty="0"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200" dirty="0"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/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等效介电常数与微带衬底的厚度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h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和导带宽度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w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有关.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eaLnBrk="1" hangingPunct="1"/>
            <a:endParaRPr lang="zh-CN" altLang="en-US" sz="2400" b="1" baseline="-25000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211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36130" y="548680"/>
            <a:ext cx="4564062" cy="769938"/>
          </a:xfrm>
        </p:spPr>
        <p:txBody>
          <a:bodyPr/>
          <a:lstStyle/>
          <a:p>
            <a:pPr algn="just" eaLnBrk="1" hangingPunct="1"/>
            <a:r>
              <a:rPr lang="zh-CN" altLang="en-US" sz="3600" b="1">
                <a:solidFill>
                  <a:srgbClr val="CC00FF"/>
                </a:solidFill>
                <a:ea typeface="楷体_GB2312" pitchFamily="49" charset="-122"/>
              </a:rPr>
              <a:t>等效介电常数的公式</a:t>
            </a:r>
            <a:endParaRPr lang="en-US" altLang="zh-CN" sz="3600" b="1">
              <a:solidFill>
                <a:srgbClr val="CC00FF"/>
              </a:solidFill>
              <a:ea typeface="楷体_GB2312" pitchFamily="49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1667" y="1628800"/>
            <a:ext cx="7046913" cy="4114800"/>
          </a:xfrm>
        </p:spPr>
        <p:txBody>
          <a:bodyPr/>
          <a:lstStyle/>
          <a:p>
            <a:pPr eaLnBrk="1" hangingPunct="1"/>
            <a:r>
              <a:rPr lang="zh-CN" altLang="en-US" sz="2400" b="1" dirty="0">
                <a:ea typeface="楷体_GB2312" pitchFamily="49" charset="-122"/>
              </a:rPr>
              <a:t>等效介电常数与基片厚度，介电常数，导带宽度之间的关系如下</a:t>
            </a:r>
            <a:r>
              <a:rPr lang="zh-CN" altLang="en-US" sz="2400" dirty="0">
                <a:solidFill>
                  <a:srgbClr val="CC00FF"/>
                </a:solidFill>
                <a:ea typeface="楷体_GB2312" pitchFamily="49" charset="-122"/>
              </a:rPr>
              <a:t>：</a:t>
            </a:r>
          </a:p>
          <a:p>
            <a:pPr eaLnBrk="1" hangingPunct="1"/>
            <a:endParaRPr lang="en-US" altLang="zh-CN" sz="2400" dirty="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 dirty="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 dirty="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 dirty="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 dirty="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当介质很薄，而导带很宽时，有效介电常数近似等于介质基片的介电常数：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20" y="2662920"/>
            <a:ext cx="7162800" cy="1687513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98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226663"/>
              </p:ext>
            </p:extLst>
          </p:nvPr>
        </p:nvGraphicFramePr>
        <p:xfrm>
          <a:off x="3827915" y="5480075"/>
          <a:ext cx="9509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4" imgW="508000" imgH="241300" progId="Equation.DSMT4">
                  <p:embed/>
                </p:oleObj>
              </mc:Choice>
              <mc:Fallback>
                <p:oleObj name="Equation" r:id="rId4" imgW="508000" imgH="241300" progId="Equation.DSMT4">
                  <p:embed/>
                  <p:pic>
                    <p:nvPicPr>
                      <p:cNvPr id="4198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915" y="5480075"/>
                        <a:ext cx="950913" cy="527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27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1143000" y="764704"/>
            <a:ext cx="7086600" cy="5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               特性阻抗</a:t>
            </a:r>
            <a:endParaRPr lang="zh-CN" altLang="en-US" i="1" dirty="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7467600" cy="21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2" name="Rectangle 8"/>
          <p:cNvSpPr>
            <a:spLocks noChangeArrowheads="1"/>
          </p:cNvSpPr>
          <p:nvPr/>
        </p:nvSpPr>
        <p:spPr bwMode="auto">
          <a:xfrm>
            <a:off x="914400" y="1981200"/>
            <a:ext cx="70469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400" b="1">
                <a:ea typeface="楷体_GB2312" pitchFamily="49" charset="-122"/>
              </a:rPr>
              <a:t>微带线的特性阻抗与介质基片材料，导带宽度和基片厚度有关：</a:t>
            </a:r>
            <a:endParaRPr lang="en-US" altLang="zh-CN" sz="240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>
              <a:solidFill>
                <a:srgbClr val="CC00FF"/>
              </a:solidFill>
              <a:ea typeface="楷体_GB2312" pitchFamily="49" charset="-122"/>
            </a:endParaRPr>
          </a:p>
          <a:p>
            <a:pPr eaLnBrk="1" hangingPunct="1"/>
            <a:endParaRPr lang="en-US" altLang="zh-CN" sz="2400" b="1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65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162800" cy="1295400"/>
          </a:xfrm>
        </p:spPr>
        <p:txBody>
          <a:bodyPr>
            <a:normAutofit fontScale="55000" lnSpcReduction="2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zh-CN" sz="2400" dirty="0">
                <a:latin typeface="TimesNewRoman" charset="0"/>
                <a:ea typeface="宋体" pitchFamily="2" charset="-122"/>
              </a:rPr>
              <a:t>For a given characteristic Z</a:t>
            </a:r>
            <a:r>
              <a:rPr lang="en-US" altLang="zh-CN" sz="2400" baseline="-25000" dirty="0">
                <a:latin typeface="TimesNewRoman" charset="0"/>
                <a:ea typeface="宋体" pitchFamily="2" charset="-122"/>
              </a:rPr>
              <a:t>0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and the dielectric constant </a:t>
            </a: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400" baseline="-25000" dirty="0">
                <a:latin typeface="TimesNewRoman" charset="0"/>
                <a:ea typeface="宋体" pitchFamily="2" charset="-122"/>
                <a:sym typeface="Symbol" pitchFamily="18" charset="2"/>
              </a:rPr>
              <a:t>r</a:t>
            </a: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, the w</a:t>
            </a:r>
            <a:r>
              <a:rPr lang="zh-CN" altLang="en-US" sz="2400" dirty="0">
                <a:latin typeface="TimesNewRoman" charset="0"/>
                <a:ea typeface="宋体" pitchFamily="2" charset="-122"/>
                <a:sym typeface="Symbol" pitchFamily="18" charset="2"/>
              </a:rPr>
              <a:t>/</a:t>
            </a: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h ratio can be found as: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NewRoman" charset="0"/>
                <a:ea typeface="宋体" pitchFamily="2" charset="-122"/>
                <a:sym typeface="Symbol" pitchFamily="18" charset="2"/>
              </a:rPr>
              <a:t>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000" baseline="-25000" dirty="0">
              <a:latin typeface="TimesNewRoman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title"/>
          </p:nvPr>
        </p:nvSpPr>
        <p:spPr>
          <a:xfrm>
            <a:off x="1143000" y="990600"/>
            <a:ext cx="4945063" cy="769938"/>
          </a:xfrm>
          <a:noFill/>
        </p:spPr>
        <p:txBody>
          <a:bodyPr/>
          <a:lstStyle/>
          <a:p>
            <a:pPr algn="just" eaLnBrk="1" hangingPunct="1"/>
            <a:r>
              <a:rPr lang="zh-CN" altLang="en-US" sz="3200" b="1">
                <a:solidFill>
                  <a:srgbClr val="CC00FF"/>
                </a:solidFill>
                <a:ea typeface="楷体_GB2312" pitchFamily="49" charset="-122"/>
              </a:rPr>
              <a:t>导带宽度和基片厚度之比</a:t>
            </a:r>
            <a:endParaRPr lang="en-US" altLang="zh-CN" sz="3200" b="1">
              <a:solidFill>
                <a:srgbClr val="CC00FF"/>
              </a:solidFill>
              <a:ea typeface="楷体_GB2312" pitchFamily="49" charset="-122"/>
            </a:endParaRPr>
          </a:p>
        </p:txBody>
      </p:sp>
      <p:pic>
        <p:nvPicPr>
          <p:cNvPr id="4403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92896"/>
            <a:ext cx="5791200" cy="159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221088"/>
            <a:ext cx="58674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15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8362" y="1050782"/>
            <a:ext cx="5630862" cy="5413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b="1">
                <a:solidFill>
                  <a:srgbClr val="CC00FF"/>
                </a:solidFill>
                <a:ea typeface="楷体_GB2312" pitchFamily="49" charset="-122"/>
              </a:rPr>
              <a:t>导带厚度不为零时的公式修正</a:t>
            </a:r>
            <a:endParaRPr lang="en-US" altLang="zh-CN" sz="3200" b="1">
              <a:solidFill>
                <a:srgbClr val="CC00FF"/>
              </a:solidFill>
              <a:ea typeface="楷体_GB2312" pitchFamily="49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772400" cy="4114800"/>
          </a:xfrm>
        </p:spPr>
        <p:txBody>
          <a:bodyPr/>
          <a:lstStyle/>
          <a:p>
            <a:pPr algn="just" eaLnBrk="1" hangingPunct="1"/>
            <a:r>
              <a:rPr lang="zh-CN" altLang="en-US" sz="2800">
                <a:latin typeface="Comic Sans MS" pitchFamily="66" charset="0"/>
                <a:ea typeface="楷体_GB2312" pitchFamily="49" charset="-122"/>
              </a:rPr>
              <a:t>当导带厚度不为零时，可等效为加宽后的宽度</a:t>
            </a:r>
            <a:r>
              <a:rPr lang="en-US" altLang="zh-CN" sz="2800">
                <a:latin typeface="Comic Sans MS" pitchFamily="66" charset="0"/>
                <a:ea typeface="楷体_GB2312" pitchFamily="49" charset="-122"/>
              </a:rPr>
              <a:t>w</a:t>
            </a:r>
            <a:r>
              <a:rPr lang="en-US" altLang="zh-CN" sz="2800" baseline="-25000">
                <a:latin typeface="Comic Sans MS" pitchFamily="66" charset="0"/>
                <a:ea typeface="楷体_GB2312" pitchFamily="49" charset="-122"/>
              </a:rPr>
              <a:t>e</a:t>
            </a: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2220913" y="3276600"/>
          <a:ext cx="5303837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3" imgW="2832100" imgH="914400" progId="Equation.DSMT4">
                  <p:embed/>
                </p:oleObj>
              </mc:Choice>
              <mc:Fallback>
                <p:oleObj name="Equation" r:id="rId3" imgW="2832100" imgH="914400" progId="Equation.DSMT4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3276600"/>
                        <a:ext cx="5303837" cy="20002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59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/>
          <p:cNvSpPr>
            <a:spLocks noChangeArrowheads="1"/>
          </p:cNvSpPr>
          <p:nvPr/>
        </p:nvSpPr>
        <p:spPr bwMode="auto">
          <a:xfrm>
            <a:off x="914400" y="2209800"/>
            <a:ext cx="7467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在前面所给出的特性阻抗以及等效介电常数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eff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的计算公式，均只适用于较低应用频率。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而事实上微带线上为混合模式，其传播速度随频率而变，即存在</a:t>
            </a:r>
            <a:r>
              <a:rPr lang="zh-CN" altLang="en-US" sz="2400" b="1" u="sng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色散现象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。</a:t>
            </a:r>
            <a:endParaRPr lang="en-US" altLang="zh-CN" sz="2400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因此</a:t>
            </a:r>
            <a:r>
              <a:rPr lang="en-US" altLang="zh-CN" sz="2400" b="1">
                <a:latin typeface="Comic Sans MS" pitchFamily="66" charset="0"/>
                <a:ea typeface="楷体_GB2312" pitchFamily="49" charset="-122"/>
              </a:rPr>
              <a:t>Z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</a:rPr>
              <a:t>0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</a:rPr>
              <a:t>和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eff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随频率而变，频率升高，相速</a:t>
            </a:r>
            <a:r>
              <a:rPr lang="en-US" altLang="zh-CN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降低，则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eff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增大，特性阻抗要减小。所以应该引入一些修正</a:t>
            </a:r>
            <a:r>
              <a:rPr lang="zh-CN" altLang="en-US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在10</a:t>
            </a:r>
            <a:r>
              <a:rPr lang="en-US" altLang="zh-CN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GHz</a:t>
            </a:r>
            <a:r>
              <a:rPr lang="zh-CN" altLang="en-US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以下，色散对</a:t>
            </a:r>
            <a:r>
              <a:rPr lang="en-US" altLang="zh-CN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Z</a:t>
            </a:r>
            <a:r>
              <a:rPr lang="en-US" altLang="zh-CN" sz="2400" b="1" baseline="-2500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zh-CN" altLang="en-US" sz="24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的影响可忽略，但对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1" baseline="-25000">
                <a:latin typeface="Comic Sans MS" pitchFamily="66" charset="0"/>
                <a:ea typeface="楷体_GB2312" pitchFamily="49" charset="-122"/>
                <a:sym typeface="Symbol" pitchFamily="18" charset="2"/>
              </a:rPr>
              <a:t>eff</a:t>
            </a:r>
            <a:r>
              <a:rPr lang="zh-CN" altLang="en-US" sz="2400" b="1">
                <a:latin typeface="Comic Sans MS" pitchFamily="66" charset="0"/>
                <a:ea typeface="楷体_GB2312" pitchFamily="49" charset="-122"/>
                <a:sym typeface="Symbol" pitchFamily="18" charset="2"/>
              </a:rPr>
              <a:t>的影响较大。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b="1">
              <a:solidFill>
                <a:srgbClr val="CC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7107" name="Rectangle 9"/>
          <p:cNvSpPr>
            <a:spLocks noChangeArrowheads="1"/>
          </p:cNvSpPr>
          <p:nvPr/>
        </p:nvSpPr>
        <p:spPr bwMode="auto">
          <a:xfrm>
            <a:off x="1259632" y="986631"/>
            <a:ext cx="3581400" cy="6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色散效应的影响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39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813614"/>
            <a:ext cx="3048000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>
                <a:latin typeface="Times New Roman" pitchFamily="18" charset="0"/>
                <a:ea typeface="宋体" pitchFamily="2" charset="-122"/>
              </a:rPr>
              <a:t>高次模</a:t>
            </a:r>
            <a:endParaRPr lang="en-US" altLang="zh-CN" sz="36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2297" y="1844824"/>
            <a:ext cx="7010400" cy="2057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TimesNewRoman" charset="0"/>
                <a:ea typeface="楷体_GB2312" pitchFamily="49" charset="-122"/>
              </a:rPr>
              <a:t>当微带工作在高频时，会出现高次模式（波导模和表面波模）</a:t>
            </a:r>
            <a:endParaRPr lang="en-US" altLang="zh-CN" sz="2400" b="1" dirty="0">
              <a:solidFill>
                <a:srgbClr val="CC00FF"/>
              </a:solidFill>
              <a:latin typeface="TimesNewRoman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   </a:t>
            </a: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600" b="1" i="1" dirty="0">
                <a:latin typeface="TimesNewRoman" charset="0"/>
                <a:ea typeface="宋体" pitchFamily="2" charset="-122"/>
              </a:rPr>
              <a:t>     </a:t>
            </a:r>
            <a:endParaRPr lang="en-US" altLang="zh-CN" sz="2400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i="1" dirty="0">
              <a:solidFill>
                <a:srgbClr val="0066FF"/>
              </a:solidFill>
              <a:ea typeface="宋体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504" y="3171502"/>
            <a:ext cx="3048000" cy="617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波导模</a:t>
            </a:r>
            <a:endParaRPr lang="en-US" altLang="zh-CN" sz="3600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4112030"/>
            <a:ext cx="74888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微带线的导带和接地板之间构成一个平行板波导，所以会有波导模的存在。</a:t>
            </a:r>
            <a:endParaRPr lang="en-US" altLang="zh-CN" sz="24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39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942797" y="692696"/>
            <a:ext cx="7772400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b="1" i="1" dirty="0">
                <a:latin typeface="TimesNewRoman" charset="0"/>
                <a:ea typeface="宋体" pitchFamily="2" charset="-122"/>
              </a:rPr>
              <a:t>    </a:t>
            </a:r>
            <a:r>
              <a:rPr lang="en-US" altLang="zh-CN" sz="2800" b="1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TE</a:t>
            </a:r>
            <a:r>
              <a:rPr lang="en-US" altLang="zh-CN" sz="2800" b="1" i="1" baseline="-25000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10</a:t>
            </a:r>
            <a:r>
              <a:rPr lang="en-US" altLang="zh-CN" sz="2800" b="1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</a:t>
            </a:r>
            <a:r>
              <a:rPr lang="zh-CN" altLang="en-US" sz="2800" b="1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模</a:t>
            </a:r>
            <a:endParaRPr lang="en-US" altLang="zh-CN" sz="2800" b="1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b="1" i="1" dirty="0">
              <a:latin typeface="TimesNewRoman" charset="0"/>
              <a:ea typeface="宋体" pitchFamily="2" charset="-122"/>
            </a:endParaRPr>
          </a:p>
          <a:p>
            <a:pPr algn="just" eaLnBrk="1" hangingPunct="1"/>
            <a:r>
              <a:rPr lang="en-US" altLang="zh-CN" sz="2400" b="1" dirty="0">
                <a:latin typeface="TimesNewRoman" charset="0"/>
                <a:ea typeface="宋体" pitchFamily="2" charset="-122"/>
              </a:rPr>
              <a:t>TE</a:t>
            </a:r>
            <a:r>
              <a:rPr lang="zh-CN" altLang="en-US" sz="2400" b="1" dirty="0">
                <a:latin typeface="TimesNewRoman" charset="0"/>
                <a:ea typeface="宋体" pitchFamily="2" charset="-122"/>
              </a:rPr>
              <a:t>模式中最低的模式为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 </a:t>
            </a:r>
            <a:r>
              <a:rPr lang="en-US" altLang="zh-CN" sz="2400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TE</a:t>
            </a:r>
            <a:r>
              <a:rPr lang="en-US" altLang="zh-CN" sz="2400" b="1" baseline="-25000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10</a:t>
            </a:r>
            <a:r>
              <a:rPr lang="en-US" altLang="zh-CN" sz="2400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模式</a:t>
            </a:r>
            <a:r>
              <a:rPr lang="en-US" altLang="zh-CN" sz="2400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mode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, </a:t>
            </a:r>
            <a:r>
              <a:rPr lang="zh-CN" altLang="en-US" sz="2400" b="1" dirty="0">
                <a:latin typeface="TimesNewRoman" charset="0"/>
                <a:ea typeface="宋体" pitchFamily="2" charset="-122"/>
              </a:rPr>
              <a:t>与在矩形波导中的模式分布不同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. </a:t>
            </a:r>
            <a:endParaRPr lang="en-US" altLang="zh-CN" sz="2400" b="1" dirty="0">
              <a:solidFill>
                <a:srgbClr val="008000"/>
              </a:solidFill>
              <a:latin typeface="TimesNewRoman" charset="0"/>
              <a:ea typeface="宋体" pitchFamily="2" charset="-122"/>
            </a:endParaRPr>
          </a:p>
          <a:p>
            <a:pPr algn="just" eaLnBrk="1" hangingPunct="1"/>
            <a:r>
              <a:rPr lang="zh-CN" altLang="en-US" sz="2400" b="1" dirty="0">
                <a:latin typeface="TimesNewRoman" charset="0"/>
                <a:ea typeface="宋体" pitchFamily="2" charset="-122"/>
              </a:rPr>
              <a:t>其截止频率可以计算为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 (</a:t>
            </a:r>
            <a:r>
              <a:rPr lang="en-US" altLang="zh-CN" sz="2400" b="1" i="1" dirty="0">
                <a:latin typeface="TimesNewRoman" charset="0"/>
                <a:ea typeface="宋体" pitchFamily="2" charset="-122"/>
              </a:rPr>
              <a:t>t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 </a:t>
            </a:r>
            <a:r>
              <a:rPr lang="zh-CN" altLang="en-US" sz="2400" b="1" dirty="0">
                <a:latin typeface="TimesNewRoman" charset="0"/>
                <a:ea typeface="宋体" pitchFamily="2" charset="-122"/>
              </a:rPr>
              <a:t>为金属导带的厚度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)</a:t>
            </a:r>
          </a:p>
          <a:p>
            <a:pPr algn="just" eaLnBrk="1" hangingPunct="1"/>
            <a:endParaRPr lang="en-US" altLang="zh-CN" sz="2000" b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algn="just" eaLnBrk="1" hangingPunct="1"/>
            <a:endParaRPr lang="zh-CN" altLang="en-US" sz="2800" i="1" dirty="0">
              <a:solidFill>
                <a:srgbClr val="0066FF"/>
              </a:solidFill>
              <a:ea typeface="宋体" pitchFamily="2" charset="-122"/>
            </a:endParaRPr>
          </a:p>
        </p:txBody>
      </p:sp>
      <p:graphicFrame>
        <p:nvGraphicFramePr>
          <p:cNvPr id="5017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664990"/>
              </p:ext>
            </p:extLst>
          </p:nvPr>
        </p:nvGraphicFramePr>
        <p:xfrm>
          <a:off x="467544" y="4034903"/>
          <a:ext cx="396081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r:id="rId3" imgW="2349500" imgH="558800" progId="Equation.DSMT4">
                  <p:embed/>
                </p:oleObj>
              </mc:Choice>
              <mc:Fallback>
                <p:oleObj r:id="rId3" imgW="2349500" imgH="558800" progId="Equation.DSMT4">
                  <p:embed/>
                  <p:pic>
                    <p:nvPicPr>
                      <p:cNvPr id="501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034903"/>
                        <a:ext cx="3960812" cy="11001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47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54134" t="52625" r="22832" b="15351"/>
          <a:stretch/>
        </p:blipFill>
        <p:spPr>
          <a:xfrm>
            <a:off x="4608116" y="3356992"/>
            <a:ext cx="3927320" cy="30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01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315200" cy="3200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b="1" baseline="-25000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b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模</a:t>
            </a:r>
            <a:endParaRPr lang="en-US" altLang="zh-CN" b="1" dirty="0">
              <a:solidFill>
                <a:srgbClr val="0066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  </a:t>
            </a:r>
            <a:r>
              <a:rPr lang="en-US" altLang="zh-CN" sz="2400" b="1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zh-CN" altLang="en-US" sz="2400" b="1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模式中最低的模式为</a:t>
            </a:r>
            <a:r>
              <a:rPr lang="en-US" altLang="zh-CN" sz="2400" b="1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2400" b="1" baseline="-25000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2400" b="1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008000"/>
                </a:solidFill>
                <a:latin typeface="Comic Sans MS" pitchFamily="66" charset="0"/>
                <a:ea typeface="宋体" pitchFamily="2" charset="-122"/>
              </a:rPr>
              <a:t>模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其截止频率可计算为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NewRoman" charset="0"/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i="1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403860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182280"/>
              </p:ext>
            </p:extLst>
          </p:nvPr>
        </p:nvGraphicFramePr>
        <p:xfrm>
          <a:off x="2915816" y="2903538"/>
          <a:ext cx="25908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r:id="rId3" imgW="1066800" imgH="292100" progId="Equation.DSMT4">
                  <p:embed/>
                </p:oleObj>
              </mc:Choice>
              <mc:Fallback>
                <p:oleObj r:id="rId3" imgW="1066800" imgH="292100" progId="Equation.DSMT4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903538"/>
                        <a:ext cx="2590800" cy="7175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Rectangle 7"/>
          <p:cNvSpPr>
            <a:spLocks noChangeArrowheads="1"/>
          </p:cNvSpPr>
          <p:nvPr/>
        </p:nvSpPr>
        <p:spPr bwMode="auto">
          <a:xfrm>
            <a:off x="3652838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48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30805" t="42125" r="23422" b="40025"/>
          <a:stretch/>
        </p:blipFill>
        <p:spPr>
          <a:xfrm>
            <a:off x="251520" y="4440065"/>
            <a:ext cx="8435280" cy="18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19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259632" y="548680"/>
            <a:ext cx="7162800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200" b="1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200" b="1" dirty="0">
                <a:latin typeface="TimesNewRoman" charset="0"/>
                <a:ea typeface="宋体" pitchFamily="2" charset="-122"/>
              </a:rPr>
              <a:t>    </a:t>
            </a:r>
            <a:r>
              <a:rPr lang="zh-CN" altLang="en-US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单模传输的条件</a:t>
            </a:r>
            <a:endParaRPr lang="en-US" altLang="zh-CN" b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   </a:t>
            </a:r>
          </a:p>
          <a:p>
            <a:pPr algn="just" eaLnBrk="1" hangingPunct="1">
              <a:buNone/>
            </a:pPr>
            <a:r>
              <a:rPr lang="en-US" altLang="zh-CN" sz="2400" b="1" i="1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为了保证微带线中传输的模式只有类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/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准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一般选择的最小传输的频率的波长为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b="1" i="1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b="1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200" b="1" i="1" dirty="0">
              <a:latin typeface="TimesNewRoman" charset="0"/>
              <a:ea typeface="宋体" pitchFamily="2" charset="-122"/>
            </a:endParaRPr>
          </a:p>
          <a:p>
            <a:pPr eaLnBrk="1" hangingPunct="1"/>
            <a:endParaRPr lang="en-US" altLang="zh-CN" b="1" i="1" dirty="0">
              <a:solidFill>
                <a:srgbClr val="0066FF"/>
              </a:solidFill>
              <a:latin typeface="TimesNewRoman" charset="0"/>
              <a:ea typeface="宋体" pitchFamily="2" charset="-122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771775" y="3789040"/>
          <a:ext cx="3810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3" imgW="1841500" imgH="330200" progId="Equation.DSMT4">
                  <p:embed/>
                </p:oleObj>
              </mc:Choice>
              <mc:Fallback>
                <p:oleObj name="Equation" r:id="rId3" imgW="1841500" imgH="330200" progId="Equation.DSMT4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789040"/>
                        <a:ext cx="3810000" cy="6921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0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2057400"/>
            <a:ext cx="7467600" cy="32766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带状线和微带线是常用的两种平面结构，可用于低功率的微波毫米波系统。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可用通常的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PCB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技术来加工微带结构。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70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25785" y="548680"/>
            <a:ext cx="4411662" cy="846138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ea typeface="楷体_GB2312" pitchFamily="49" charset="-122"/>
              </a:rPr>
              <a:t>微带线尺寸选择</a:t>
            </a:r>
            <a:endParaRPr lang="en-US" altLang="zh-CN" sz="3600" b="1">
              <a:solidFill>
                <a:srgbClr val="CC00FF"/>
              </a:solidFill>
              <a:ea typeface="楷体_GB2312" pitchFamily="49" charset="-12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5765" y="1647392"/>
            <a:ext cx="6894513" cy="464820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抑制高次模式，微带线的横向尺寸应选择为：</a:t>
            </a:r>
          </a:p>
          <a:p>
            <a:pPr eaLnBrk="1" hangingPunct="1"/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金属屏蔽盒高度取为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 u="sng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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(56)h;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接地板宽度取为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="1" u="sng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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(56)w.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50</a:t>
            </a:fld>
            <a:endParaRPr lang="zh-CN" alt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982688"/>
              </p:ext>
            </p:extLst>
          </p:nvPr>
        </p:nvGraphicFramePr>
        <p:xfrm>
          <a:off x="3059832" y="2420888"/>
          <a:ext cx="2057400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3" imgW="1054100" imgH="939800" progId="Equation.DSMT4">
                  <p:embed/>
                </p:oleObj>
              </mc:Choice>
              <mc:Fallback>
                <p:oleObj name="Equation" r:id="rId3" imgW="1054100" imgH="939800" progId="Equation.DSMT4">
                  <p:embed/>
                  <p:pic>
                    <p:nvPicPr>
                      <p:cNvPr id="54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420888"/>
                        <a:ext cx="2057400" cy="185896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243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64704"/>
            <a:ext cx="3271044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表面波</a:t>
            </a:r>
            <a:endParaRPr lang="en-US" altLang="zh-CN" sz="36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650776"/>
            <a:ext cx="7772400" cy="440012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在金属波导中，所传输的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TM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导波的相速度总是大于光速，称之为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“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快波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在介质波导或接地的介质基片这样的导波系统中，所传输的导波的相速度小于光速，称为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“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慢波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在传输慢波的导波系统中，其导模将被电抗表面束缚在波导内或波导表面附近沿其轴向传输，即其导模为表面波。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表面波场的特征是：离开导行波系统表面横向指数衰减，大部分场束缚在波导内和波导表面附近，其相速度小于光速。</a:t>
            </a:r>
          </a:p>
          <a:p>
            <a:pPr algn="just" eaLnBrk="1" hangingPunct="1">
              <a:lnSpc>
                <a:spcPct val="80000"/>
              </a:lnSpc>
            </a:pPr>
            <a:endParaRPr lang="en-US" altLang="zh-CN" sz="2000" b="1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endParaRPr lang="zh-CN" altLang="en-US" sz="2000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51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4348" t="33725" r="30510" b="45275"/>
          <a:stretch/>
        </p:blipFill>
        <p:spPr>
          <a:xfrm>
            <a:off x="2051720" y="4642236"/>
            <a:ext cx="6591898" cy="22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64704"/>
            <a:ext cx="3271044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表面波</a:t>
            </a:r>
            <a:endParaRPr lang="en-US" altLang="zh-CN" sz="36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52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9033" t="34250" r="25785" b="20600"/>
          <a:stretch/>
        </p:blipFill>
        <p:spPr>
          <a:xfrm>
            <a:off x="453030" y="1858474"/>
            <a:ext cx="8007402" cy="45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64704"/>
            <a:ext cx="3271044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表面波</a:t>
            </a:r>
            <a:endParaRPr lang="en-US" altLang="zh-CN" sz="36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53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9624" t="31625" r="22832" b="24800"/>
          <a:stretch/>
        </p:blipFill>
        <p:spPr>
          <a:xfrm>
            <a:off x="470360" y="2132856"/>
            <a:ext cx="7774047" cy="40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611560" y="1412776"/>
            <a:ext cx="7772400" cy="475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i="1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3200" b="1" dirty="0">
                <a:solidFill>
                  <a:srgbClr val="CC00FF"/>
                </a:solidFill>
                <a:latin typeface="TimesNewRoman" charset="0"/>
                <a:ea typeface="宋体" pitchFamily="2" charset="-122"/>
                <a:sym typeface="Symbol" pitchFamily="18" charset="2"/>
              </a:rPr>
              <a:t>微带的工作频率</a:t>
            </a:r>
            <a:r>
              <a:rPr lang="zh-CN" altLang="en-US" sz="3200" b="1" dirty="0" smtClean="0">
                <a:solidFill>
                  <a:srgbClr val="CC00FF"/>
                </a:solidFill>
                <a:latin typeface="TimesNewRoman" charset="0"/>
                <a:ea typeface="宋体" pitchFamily="2" charset="-122"/>
                <a:sym typeface="Symbol" pitchFamily="18" charset="2"/>
              </a:rPr>
              <a:t>限制</a:t>
            </a:r>
            <a:endParaRPr lang="en-US" altLang="zh-CN" sz="3200" b="1" dirty="0" smtClean="0">
              <a:solidFill>
                <a:srgbClr val="CC00FF"/>
              </a:solidFill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algn="just" eaLnBrk="1" hangingPunct="1">
              <a:lnSpc>
                <a:spcPct val="90000"/>
              </a:lnSpc>
            </a:pPr>
            <a:endParaRPr lang="en-US" altLang="zh-CN" sz="3200" b="1" i="1" dirty="0">
              <a:solidFill>
                <a:srgbClr val="CC00FF"/>
              </a:solidFill>
              <a:latin typeface="TimesNewRoman" charset="0"/>
              <a:sym typeface="Symbol" pitchFamily="18" charset="2"/>
            </a:endParaRPr>
          </a:p>
          <a:p>
            <a:pPr lvl="1" algn="just" eaLnBrk="1" hangingPunct="1">
              <a:lnSpc>
                <a:spcPct val="90000"/>
              </a:lnSpc>
            </a:pPr>
            <a:endParaRPr lang="zh-CN" altLang="en-US" sz="2000" b="1" i="1" dirty="0">
              <a:solidFill>
                <a:srgbClr val="0066FF"/>
              </a:solidFill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66FF"/>
                </a:solidFill>
                <a:latin typeface="TimesNewRoman" charset="0"/>
                <a:ea typeface="宋体" pitchFamily="2" charset="-122"/>
                <a:sym typeface="Symbol" pitchFamily="18" charset="2"/>
              </a:rPr>
              <a:t>    </a:t>
            </a:r>
            <a:endParaRPr lang="en-US" altLang="zh-CN" sz="2400" dirty="0">
              <a:solidFill>
                <a:srgbClr val="0066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h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的单位是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mm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f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的单位是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GHz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sz="2000" i="1" dirty="0">
              <a:latin typeface="TimesNewRoman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0" y="2943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973483"/>
              </p:ext>
            </p:extLst>
          </p:nvPr>
        </p:nvGraphicFramePr>
        <p:xfrm>
          <a:off x="1331640" y="4408855"/>
          <a:ext cx="3672408" cy="1855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r:id="rId3" imgW="1930400" imgH="965200" progId="Equation.DSMT4">
                  <p:embed/>
                </p:oleObj>
              </mc:Choice>
              <mc:Fallback>
                <p:oleObj r:id="rId3" imgW="1930400" imgH="965200" progId="Equation.DSMT4">
                  <p:embed/>
                  <p:pic>
                    <p:nvPicPr>
                      <p:cNvPr id="604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408855"/>
                        <a:ext cx="3672408" cy="1855048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54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29624" t="41075" r="36120" b="43700"/>
          <a:stretch/>
        </p:blipFill>
        <p:spPr>
          <a:xfrm>
            <a:off x="971600" y="2320623"/>
            <a:ext cx="7715200" cy="1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42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57807"/>
            <a:ext cx="3213646" cy="6175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损耗特性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905000"/>
            <a:ext cx="7189787" cy="390026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2400" b="1" i="1" dirty="0">
                <a:solidFill>
                  <a:srgbClr val="0066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微带线中有三种损耗：导体损耗，介质损耗和辐射损耗。</a:t>
            </a: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导体损耗占了损耗的主要部分，由于导体不是纯理想的导体所致；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介质损耗是由于媒质材料中分子的相互摩擦和碰撞产生的能量，一般小于导体损耗。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570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788194" y="980728"/>
            <a:ext cx="7567612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辐射损耗一般来自于微带线边缘场点电磁波的辐射；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如果介质板的面积非常大，一般可以忽略不计，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介质的介电常数较大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导带宽度大于介质基片厚度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工作频率不高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可以不考虑辐射损耗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。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37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5346" y="1556792"/>
            <a:ext cx="6934200" cy="3168650"/>
          </a:xfrm>
        </p:spPr>
        <p:txBody>
          <a:bodyPr/>
          <a:lstStyle/>
          <a:p>
            <a:pPr lvl="1" algn="just" eaLnBrk="1" hangingPunct="1"/>
            <a:r>
              <a:rPr lang="zh-CN" altLang="en-US" b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损耗常数</a:t>
            </a:r>
            <a:r>
              <a:rPr lang="en-US" altLang="zh-CN" dirty="0">
                <a:solidFill>
                  <a:srgbClr val="0066FF"/>
                </a:solidFill>
                <a:ea typeface="宋体" pitchFamily="2" charset="-122"/>
              </a:rPr>
              <a:t> </a:t>
            </a:r>
          </a:p>
          <a:p>
            <a:pPr lvl="1" algn="just" eaLnBrk="1" hangingPunct="1">
              <a:buFont typeface="Wingdings" pitchFamily="2" charset="2"/>
              <a:buNone/>
            </a:pPr>
            <a:r>
              <a:rPr lang="en-US" altLang="zh-CN" i="1" dirty="0">
                <a:solidFill>
                  <a:srgbClr val="0066FF"/>
                </a:solidFill>
                <a:ea typeface="宋体" pitchFamily="2" charset="-122"/>
              </a:rPr>
              <a:t>  </a:t>
            </a:r>
            <a:r>
              <a:rPr lang="zh-CN" altLang="en-US" sz="2400" dirty="0">
                <a:solidFill>
                  <a:srgbClr val="0066FF"/>
                </a:solidFill>
                <a:ea typeface="宋体" pitchFamily="2" charset="-122"/>
              </a:rPr>
              <a:t>考虑到微带线的主要损耗，可以写为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 </a:t>
            </a:r>
          </a:p>
          <a:p>
            <a:pPr lvl="1"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lvl="1"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 </a:t>
            </a:r>
          </a:p>
          <a:p>
            <a:pPr lvl="1"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lvl="1"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其中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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c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为导体损耗，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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d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为介质损耗。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i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lvl="1" algn="just" eaLnBrk="1" hangingPunct="1"/>
            <a:endParaRPr lang="en-US" altLang="zh-CN" sz="2400" dirty="0">
              <a:solidFill>
                <a:srgbClr val="0066FF"/>
              </a:solidFill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/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/>
            <a:endParaRPr lang="zh-CN" altLang="en-US" sz="2400" i="1" dirty="0">
              <a:latin typeface="TimesNewRoman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4284984" y="30268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3508696" y="2988717"/>
          <a:ext cx="16764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r:id="rId3" imgW="736600" imgH="228600" progId="Equation.DSMT4">
                  <p:embed/>
                </p:oleObj>
              </mc:Choice>
              <mc:Fallback>
                <p:oleObj r:id="rId3" imgW="736600" imgH="228600" progId="Equation.DSMT4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696" y="2988717"/>
                        <a:ext cx="1676400" cy="52228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6695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611981" y="1557958"/>
            <a:ext cx="7772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lvl="1" eaLnBrk="1" hangingPunct="1"/>
            <a:r>
              <a:rPr lang="en-US" altLang="zh-CN" i="1" dirty="0">
                <a:solidFill>
                  <a:srgbClr val="0066FF"/>
                </a:solidFill>
                <a:latin typeface="TimesNewRoman" charset="0"/>
                <a:ea typeface="宋体" pitchFamily="2" charset="-122"/>
              </a:rPr>
              <a:t> </a:t>
            </a:r>
            <a:r>
              <a:rPr lang="en-US" altLang="zh-CN" i="1" dirty="0">
                <a:latin typeface="TimesNewRoman" charset="0"/>
                <a:ea typeface="宋体" pitchFamily="2" charset="-122"/>
                <a:sym typeface="Symbol" pitchFamily="18" charset="2"/>
              </a:rPr>
              <a:t></a:t>
            </a:r>
            <a:r>
              <a:rPr lang="en-US" altLang="zh-CN" i="1" baseline="-25000" dirty="0">
                <a:latin typeface="TimesNewRoman" charset="0"/>
                <a:ea typeface="宋体" pitchFamily="2" charset="-122"/>
                <a:sym typeface="Symbol" pitchFamily="18" charset="2"/>
              </a:rPr>
              <a:t>c  </a:t>
            </a:r>
            <a:r>
              <a:rPr lang="zh-CN" altLang="en-US" dirty="0">
                <a:latin typeface="TimesNewRoman" charset="0"/>
                <a:ea typeface="宋体" pitchFamily="2" charset="-122"/>
                <a:sym typeface="Symbol" pitchFamily="18" charset="2"/>
              </a:rPr>
              <a:t>的公式</a:t>
            </a:r>
            <a:endParaRPr lang="en-US" altLang="zh-CN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i="1" dirty="0">
                <a:latin typeface="TimesNewRoman" charset="0"/>
                <a:ea typeface="宋体" pitchFamily="2" charset="-122"/>
                <a:sym typeface="Symbol" pitchFamily="18" charset="2"/>
              </a:rPr>
              <a:t>   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i="1" dirty="0">
                <a:latin typeface="TimesNewRoman" charset="0"/>
                <a:ea typeface="宋体" pitchFamily="2" charset="-122"/>
                <a:sym typeface="Symbol" pitchFamily="18" charset="2"/>
              </a:rPr>
              <a:t></a:t>
            </a:r>
            <a:r>
              <a:rPr lang="en-US" altLang="zh-CN" i="1" baseline="-25000" dirty="0">
                <a:latin typeface="TimesNewRoman" charset="0"/>
                <a:ea typeface="宋体" pitchFamily="2" charset="-122"/>
                <a:sym typeface="Symbol" pitchFamily="18" charset="2"/>
              </a:rPr>
              <a:t>d</a:t>
            </a:r>
            <a:r>
              <a:rPr lang="en-US" altLang="zh-CN" i="1" dirty="0">
                <a:latin typeface="TimesNewRoman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dirty="0">
                <a:latin typeface="TimesNewRoman" charset="0"/>
                <a:ea typeface="宋体" pitchFamily="2" charset="-122"/>
                <a:sym typeface="Symbol" pitchFamily="18" charset="2"/>
              </a:rPr>
              <a:t>的公式</a:t>
            </a:r>
            <a:endParaRPr lang="en-US" altLang="zh-CN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    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    </a:t>
            </a:r>
            <a:r>
              <a:rPr lang="zh-CN" altLang="en-US" sz="2400" dirty="0">
                <a:latin typeface="TimesNewRoman" charset="0"/>
                <a:ea typeface="宋体" pitchFamily="2" charset="-122"/>
                <a:sym typeface="Symbol" pitchFamily="18" charset="2"/>
              </a:rPr>
              <a:t>其中因子</a:t>
            </a: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zh-CN" sz="2400" i="1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algn="just" eaLnBrk="1" hangingPunct="1"/>
            <a:endParaRPr lang="en-US" altLang="zh-CN" sz="2400" dirty="0">
              <a:solidFill>
                <a:srgbClr val="0066FF"/>
              </a:solidFill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/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lvl="1" eaLnBrk="1" hangingPunct="1"/>
            <a:endParaRPr lang="zh-CN" altLang="en-US" sz="2400" i="1" dirty="0">
              <a:latin typeface="TimesNewRoman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-72232" y="36423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83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999139"/>
              </p:ext>
            </p:extLst>
          </p:nvPr>
        </p:nvGraphicFramePr>
        <p:xfrm>
          <a:off x="2339528" y="2105497"/>
          <a:ext cx="302418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r:id="rId3" imgW="1269449" imgH="431613" progId="Equation.DSMT4">
                  <p:embed/>
                </p:oleObj>
              </mc:Choice>
              <mc:Fallback>
                <p:oleObj r:id="rId3" imgW="1269449" imgH="431613" progId="Equation.DSMT4">
                  <p:embed/>
                  <p:pic>
                    <p:nvPicPr>
                      <p:cNvPr id="5837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528" y="2105497"/>
                        <a:ext cx="3024187" cy="1036637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Rectangle 6"/>
          <p:cNvSpPr>
            <a:spLocks noChangeArrowheads="1"/>
          </p:cNvSpPr>
          <p:nvPr/>
        </p:nvSpPr>
        <p:spPr bwMode="auto">
          <a:xfrm>
            <a:off x="-72232" y="36423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83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48225"/>
              </p:ext>
            </p:extLst>
          </p:nvPr>
        </p:nvGraphicFramePr>
        <p:xfrm>
          <a:off x="2306871" y="4050332"/>
          <a:ext cx="47513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r:id="rId5" imgW="2349500" imgH="431800" progId="Equation.DSMT4">
                  <p:embed/>
                </p:oleObj>
              </mc:Choice>
              <mc:Fallback>
                <p:oleObj r:id="rId5" imgW="2349500" imgH="431800" progId="Equation.DSMT4">
                  <p:embed/>
                  <p:pic>
                    <p:nvPicPr>
                      <p:cNvPr id="583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871" y="4050332"/>
                        <a:ext cx="4751387" cy="889000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8"/>
          <p:cNvSpPr>
            <a:spLocks noChangeArrowheads="1"/>
          </p:cNvSpPr>
          <p:nvPr/>
        </p:nvSpPr>
        <p:spPr bwMode="auto">
          <a:xfrm>
            <a:off x="-72232" y="37471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83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59944"/>
              </p:ext>
            </p:extLst>
          </p:nvPr>
        </p:nvGraphicFramePr>
        <p:xfrm>
          <a:off x="2339528" y="5877272"/>
          <a:ext cx="38877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r:id="rId7" imgW="1511300" imgH="228600" progId="Equation.DSMT4">
                  <p:embed/>
                </p:oleObj>
              </mc:Choice>
              <mc:Fallback>
                <p:oleObj r:id="rId7" imgW="1511300" imgH="228600" progId="Equation.DSMT4">
                  <p:embed/>
                  <p:pic>
                    <p:nvPicPr>
                      <p:cNvPr id="583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528" y="5877272"/>
                        <a:ext cx="3887787" cy="587375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Rectangle 10"/>
          <p:cNvSpPr>
            <a:spLocks noChangeArrowheads="1"/>
          </p:cNvSpPr>
          <p:nvPr/>
        </p:nvSpPr>
        <p:spPr bwMode="auto">
          <a:xfrm>
            <a:off x="-72232" y="377093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5837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41898"/>
              </p:ext>
            </p:extLst>
          </p:nvPr>
        </p:nvGraphicFramePr>
        <p:xfrm>
          <a:off x="5939928" y="2422054"/>
          <a:ext cx="17287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r:id="rId9" imgW="647419" imgH="177723" progId="Equation.DSMT4">
                  <p:embed/>
                </p:oleObj>
              </mc:Choice>
              <mc:Fallback>
                <p:oleObj r:id="rId9" imgW="647419" imgH="177723" progId="Equation.DSMT4">
                  <p:embed/>
                  <p:pic>
                    <p:nvPicPr>
                      <p:cNvPr id="5837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928" y="2422054"/>
                        <a:ext cx="1728788" cy="484187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675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836712"/>
            <a:ext cx="3200400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应用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905000"/>
            <a:ext cx="6858000" cy="346821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微带天线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几乎所有的无源器件设计；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有源集成电路。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7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020272" y="44624"/>
            <a:ext cx="216024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b="1" dirty="0">
                <a:latin typeface="TimesNewRoman" charset="0"/>
                <a:ea typeface="宋体" pitchFamily="2" charset="-122"/>
              </a:rPr>
              <a:t>目 录</a:t>
            </a:r>
            <a:endParaRPr lang="en-US" altLang="zh-CN" sz="4000" b="1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628800"/>
            <a:ext cx="8280920" cy="4176464"/>
          </a:xfrm>
        </p:spPr>
        <p:txBody>
          <a:bodyPr>
            <a:normAutofit/>
          </a:bodyPr>
          <a:lstStyle/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Strip Lines (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带状线)*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altLang="zh-CN" sz="2800" dirty="0" err="1">
                <a:latin typeface="Comic Sans MS" pitchFamily="66" charset="0"/>
                <a:ea typeface="宋体" pitchFamily="2" charset="-122"/>
              </a:rPr>
              <a:t>Microstrip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Lines (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微带线)**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Coplanar waveguide (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共面波导) 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(*)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Other planar transmission lines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（其他传输线）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Coupled </a:t>
            </a:r>
            <a:r>
              <a:rPr lang="en-US" altLang="zh-CN" sz="2800" dirty="0" err="1">
                <a:latin typeface="Comic Sans MS" pitchFamily="66" charset="0"/>
                <a:ea typeface="宋体" pitchFamily="2" charset="-122"/>
              </a:rPr>
              <a:t>stripline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and </a:t>
            </a:r>
            <a:r>
              <a:rPr lang="en-US" altLang="zh-CN" sz="2800" dirty="0" err="1">
                <a:latin typeface="Comic Sans MS" pitchFamily="66" charset="0"/>
                <a:ea typeface="宋体" pitchFamily="2" charset="-122"/>
              </a:rPr>
              <a:t>microstrip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lines 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397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68" name="Rectangle 5"/>
              <p:cNvSpPr>
                <a:spLocks noChangeArrowheads="1"/>
              </p:cNvSpPr>
              <p:nvPr/>
            </p:nvSpPr>
            <p:spPr bwMode="auto">
              <a:xfrm>
                <a:off x="125412" y="1916832"/>
                <a:ext cx="8893175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zh-CN" altLang="en-US" sz="2800" b="1" dirty="0">
                    <a:latin typeface="Times New Roman" pitchFamily="18" charset="0"/>
                    <a:cs typeface="Times New Roman" pitchFamily="18" charset="0"/>
                  </a:rPr>
                  <a:t>习题</a:t>
                </a:r>
                <a:r>
                  <a:rPr lang="en-US" altLang="zh-CN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1 </a:t>
                </a:r>
                <a:r>
                  <a:rPr lang="zh-CN" altLang="en-US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对于一个窄微带线，设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𝜺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altLang="zh-CN" sz="2800" b="1" dirty="0">
                    <a:latin typeface="Arial" pitchFamily="34" charset="0"/>
                    <a:ea typeface="宋体" pitchFamily="2" charset="-122"/>
                    <a:cs typeface="Times New Roman" pitchFamily="18" charset="0"/>
                  </a:rPr>
                  <a:t>=9.0,</a:t>
                </a:r>
                <a:r>
                  <a:rPr lang="zh-CN" altLang="en-US" sz="2800" b="1" dirty="0"/>
                  <a:t>若</a:t>
                </a:r>
                <a:r>
                  <a:rPr lang="en-US" altLang="zh-CN" sz="2800" b="1" dirty="0"/>
                  <a:t>f</a:t>
                </a:r>
                <a:r>
                  <a:rPr lang="en-US" altLang="zh-CN" sz="2800" b="1" baseline="-25000" dirty="0"/>
                  <a:t>0</a:t>
                </a:r>
                <a:r>
                  <a:rPr lang="zh-CN" altLang="en-US" sz="2800" b="1" dirty="0"/>
                  <a:t>要达到</a:t>
                </a:r>
                <a:r>
                  <a:rPr lang="en-US" altLang="zh-CN" sz="2800" b="1" dirty="0"/>
                  <a:t>12GHz</a:t>
                </a:r>
                <a:r>
                  <a:rPr lang="zh-CN" altLang="en-US" sz="2800" b="1" dirty="0"/>
                  <a:t>，则</a:t>
                </a:r>
                <a:r>
                  <a:rPr lang="en-US" altLang="zh-CN" sz="2800" b="1" dirty="0"/>
                  <a:t>h</a:t>
                </a:r>
                <a:r>
                  <a:rPr lang="zh-CN" altLang="en-US" sz="2800" b="1" dirty="0"/>
                  <a:t>要满足什么条件？</a:t>
                </a:r>
                <a:endParaRPr lang="zh-CN" altLang="en-US" sz="2800" b="1" dirty="0">
                  <a:latin typeface="Arial" pitchFamily="34" charset="0"/>
                  <a:ea typeface="宋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246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412" y="1916832"/>
                <a:ext cx="8893175" cy="954107"/>
              </a:xfrm>
              <a:prstGeom prst="rect">
                <a:avLst/>
              </a:prstGeom>
              <a:blipFill>
                <a:blip r:embed="rId2"/>
                <a:stretch>
                  <a:fillRect l="-1440" t="-7643" r="-5487" b="-165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371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68" name="Rectangle 5"/>
              <p:cNvSpPr>
                <a:spLocks noChangeArrowheads="1"/>
              </p:cNvSpPr>
              <p:nvPr/>
            </p:nvSpPr>
            <p:spPr bwMode="auto">
              <a:xfrm>
                <a:off x="250825" y="1734182"/>
                <a:ext cx="8893175" cy="22467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zh-CN" altLang="en-US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要提高微带的工作频率</a:t>
                </a:r>
                <a:r>
                  <a:rPr lang="en-US" altLang="zh-CN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f</a:t>
                </a:r>
                <a:r>
                  <a:rPr lang="en-US" altLang="zh-CN" sz="2800" b="1" baseline="-300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0</a:t>
                </a:r>
                <a:r>
                  <a:rPr lang="zh-CN" altLang="en-US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，微带基片厚度</a:t>
                </a:r>
                <a:r>
                  <a:rPr lang="en-US" altLang="zh-CN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h</a:t>
                </a:r>
                <a:r>
                  <a:rPr lang="zh-CN" altLang="en-US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和介电常数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𝜺</m:t>
                    </m:r>
                    <m:r>
                      <a:rPr lang="en-US" altLang="zh-CN" sz="2800" b="1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zh-CN" altLang="en-US" sz="2800" b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应该减小。设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𝜺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altLang="zh-CN" sz="2800" b="1" dirty="0">
                    <a:latin typeface="Arial" pitchFamily="34" charset="0"/>
                    <a:ea typeface="宋体" pitchFamily="2" charset="-122"/>
                    <a:cs typeface="Times New Roman" pitchFamily="18" charset="0"/>
                  </a:rPr>
                  <a:t>=9.0,</a:t>
                </a:r>
                <a:r>
                  <a:rPr lang="zh-CN" altLang="en-US" sz="2800" b="1" dirty="0"/>
                  <a:t>若</a:t>
                </a:r>
                <a:r>
                  <a:rPr lang="en-US" altLang="zh-CN" sz="2800" b="1" dirty="0"/>
                  <a:t>f</a:t>
                </a:r>
                <a:r>
                  <a:rPr lang="en-US" altLang="zh-CN" sz="2800" b="1" baseline="-25000" dirty="0"/>
                  <a:t>0</a:t>
                </a:r>
                <a:r>
                  <a:rPr lang="zh-CN" altLang="en-US" sz="2800" b="1" dirty="0"/>
                  <a:t>要达到</a:t>
                </a:r>
                <a:r>
                  <a:rPr lang="en-US" altLang="zh-CN" sz="2800" b="1" dirty="0"/>
                  <a:t>12GHz</a:t>
                </a:r>
                <a:r>
                  <a:rPr lang="zh-CN" altLang="en-US" sz="2800" b="1" dirty="0"/>
                  <a:t>，则</a:t>
                </a:r>
                <a:r>
                  <a:rPr lang="en-US" altLang="zh-CN" sz="2800" b="1" dirty="0"/>
                  <a:t>h</a:t>
                </a:r>
                <a:r>
                  <a:rPr lang="zh-CN" altLang="en-US" sz="2800" b="1" dirty="0"/>
                  <a:t>要小于何值？</a:t>
                </a:r>
              </a:p>
              <a:p>
                <a:pPr eaLnBrk="1" hangingPunct="1"/>
                <a:endParaRPr lang="zh-CN" altLang="en-US" sz="2800" b="1" dirty="0">
                  <a:latin typeface="Arial" pitchFamily="34" charset="0"/>
                  <a:ea typeface="宋体" pitchFamily="2" charset="-122"/>
                  <a:cs typeface="Times New Roman" pitchFamily="18" charset="0"/>
                </a:endParaRPr>
              </a:p>
              <a:p>
                <a:pPr eaLnBrk="1" hangingPunct="1"/>
                <a:endParaRPr lang="zh-CN" altLang="en-US" sz="2800" b="1" dirty="0">
                  <a:latin typeface="Arial" pitchFamily="34" charset="0"/>
                  <a:ea typeface="宋体" pitchFamily="2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246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734182"/>
                <a:ext cx="8893175" cy="2246769"/>
              </a:xfrm>
              <a:prstGeom prst="rect">
                <a:avLst/>
              </a:prstGeom>
              <a:blipFill>
                <a:blip r:embed="rId3"/>
                <a:stretch>
                  <a:fillRect l="-1371" t="-29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69" name="Rectangle 6"/>
          <p:cNvSpPr>
            <a:spLocks noChangeArrowheads="1"/>
          </p:cNvSpPr>
          <p:nvPr/>
        </p:nvSpPr>
        <p:spPr bwMode="auto">
          <a:xfrm>
            <a:off x="6456362" y="3800475"/>
            <a:ext cx="2327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应该减小。设</a:t>
            </a:r>
            <a:endParaRPr lang="zh-CN" altLang="en-US" sz="2800" b="1" dirty="0"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2472" name="Rectangle 11"/>
          <p:cNvSpPr>
            <a:spLocks noChangeArrowheads="1"/>
          </p:cNvSpPr>
          <p:nvPr/>
        </p:nvSpPr>
        <p:spPr bwMode="auto">
          <a:xfrm>
            <a:off x="827088" y="3284538"/>
            <a:ext cx="962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解：</a:t>
            </a:r>
            <a:r>
              <a:rPr lang="zh-CN" altLang="en-US" sz="1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endParaRPr lang="zh-CN" altLang="en-US" b="1" dirty="0"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62473" name="Object 10"/>
          <p:cNvGraphicFramePr>
            <a:graphicFrameLocks noChangeAspect="1"/>
          </p:cNvGraphicFramePr>
          <p:nvPr/>
        </p:nvGraphicFramePr>
        <p:xfrm>
          <a:off x="1907704" y="3391194"/>
          <a:ext cx="410368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r:id="rId4" imgW="1587500" imgH="457200" progId="Equation.DSMT4">
                  <p:embed/>
                </p:oleObj>
              </mc:Choice>
              <mc:Fallback>
                <p:oleObj r:id="rId4" imgW="1587500" imgH="457200" progId="Equation.DSMT4">
                  <p:embed/>
                  <p:pic>
                    <p:nvPicPr>
                      <p:cNvPr id="6247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391194"/>
                        <a:ext cx="410368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4" name="Rectangle 12"/>
          <p:cNvSpPr>
            <a:spLocks noChangeArrowheads="1"/>
          </p:cNvSpPr>
          <p:nvPr/>
        </p:nvSpPr>
        <p:spPr bwMode="auto">
          <a:xfrm>
            <a:off x="1116013" y="5300663"/>
            <a:ext cx="7488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zh-CN" altLang="en-US" sz="28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波段，微带不超过</a:t>
            </a:r>
            <a:r>
              <a:rPr lang="en-US" altLang="zh-CN" sz="28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3mm</a:t>
            </a:r>
            <a:r>
              <a:rPr lang="zh-CN" altLang="en-US" sz="28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，消除高次模</a:t>
            </a:r>
            <a:r>
              <a:rPr lang="zh-CN" altLang="en-US" sz="10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endParaRPr lang="zh-CN" altLang="en-US" b="1"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9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7713"/>
            <a:ext cx="9144000" cy="4114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ea typeface="宋体" pitchFamily="2" charset="-122"/>
              </a:rPr>
              <a:t>.</a:t>
            </a:r>
            <a:r>
              <a:rPr lang="zh-CN" altLang="en-US" sz="2800" dirty="0">
                <a:ea typeface="宋体" pitchFamily="2" charset="-122"/>
              </a:rPr>
              <a:t>习题</a:t>
            </a:r>
            <a:r>
              <a:rPr lang="en-US" altLang="zh-CN" sz="2800" dirty="0" smtClean="0">
                <a:ea typeface="宋体" pitchFamily="2" charset="-122"/>
              </a:rPr>
              <a:t>2</a:t>
            </a:r>
            <a:r>
              <a:rPr lang="en-US" altLang="zh-CN" sz="2800" dirty="0">
                <a:ea typeface="宋体" pitchFamily="2" charset="-122"/>
              </a:rPr>
              <a:t>.</a:t>
            </a:r>
            <a:r>
              <a:rPr lang="en-US" altLang="zh-CN" sz="2800" dirty="0" smtClean="0">
                <a:ea typeface="宋体" pitchFamily="2" charset="-122"/>
              </a:rPr>
              <a:t> </a:t>
            </a:r>
            <a:r>
              <a:rPr lang="zh-CN" altLang="en-US" sz="2800" dirty="0" smtClean="0">
                <a:ea typeface="宋体" pitchFamily="2" charset="-122"/>
              </a:rPr>
              <a:t>一</a:t>
            </a:r>
            <a:r>
              <a:rPr lang="zh-CN" altLang="en-US" sz="2800" dirty="0">
                <a:ea typeface="宋体" pitchFamily="2" charset="-122"/>
              </a:rPr>
              <a:t>个介质板厚度为</a:t>
            </a:r>
            <a:r>
              <a:rPr lang="en-US" altLang="zh-CN" sz="2800" dirty="0">
                <a:ea typeface="宋体" pitchFamily="2" charset="-122"/>
              </a:rPr>
              <a:t> 1.0mm </a:t>
            </a:r>
            <a:r>
              <a:rPr lang="zh-CN" altLang="en-US" sz="2800" dirty="0">
                <a:ea typeface="宋体" pitchFamily="2" charset="-122"/>
              </a:rPr>
              <a:t>，相对介电常数    </a:t>
            </a:r>
            <a:r>
              <a:rPr lang="en-US" altLang="zh-CN" sz="2800" dirty="0">
                <a:ea typeface="宋体" pitchFamily="2" charset="-122"/>
              </a:rPr>
              <a:t>=3.8, </a:t>
            </a:r>
            <a:r>
              <a:rPr lang="zh-CN" altLang="en-US" sz="2800" dirty="0">
                <a:ea typeface="宋体" pitchFamily="2" charset="-122"/>
              </a:rPr>
              <a:t>用来构造微带电路。如果微带线的宽度在</a:t>
            </a:r>
            <a:r>
              <a:rPr lang="en-US" altLang="zh-CN" sz="2800" dirty="0">
                <a:ea typeface="宋体" pitchFamily="2" charset="-122"/>
              </a:rPr>
              <a:t> 0.2mm</a:t>
            </a:r>
            <a:r>
              <a:rPr lang="zh-CN" altLang="en-US" sz="2800" dirty="0">
                <a:ea typeface="宋体" pitchFamily="2" charset="-122"/>
              </a:rPr>
              <a:t>到</a:t>
            </a:r>
            <a:r>
              <a:rPr lang="en-US" altLang="zh-CN" sz="2800" dirty="0">
                <a:ea typeface="宋体" pitchFamily="2" charset="-122"/>
              </a:rPr>
              <a:t> 60mm</a:t>
            </a:r>
            <a:r>
              <a:rPr lang="zh-CN" altLang="en-US" sz="2800" dirty="0">
                <a:ea typeface="宋体" pitchFamily="2" charset="-122"/>
              </a:rPr>
              <a:t>的范围呢变化</a:t>
            </a:r>
            <a:r>
              <a:rPr lang="en-US" altLang="zh-CN" sz="2800" dirty="0">
                <a:ea typeface="宋体" pitchFamily="2" charset="-122"/>
              </a:rPr>
              <a:t>, </a:t>
            </a:r>
            <a:r>
              <a:rPr lang="zh-CN" altLang="en-US" sz="2800" dirty="0">
                <a:ea typeface="宋体" pitchFamily="2" charset="-122"/>
              </a:rPr>
              <a:t>那么阻抗特性在什么范围内适合电路的设计</a:t>
            </a:r>
            <a:r>
              <a:rPr lang="en-US" altLang="zh-CN" sz="2800" dirty="0">
                <a:ea typeface="宋体" pitchFamily="2" charset="-122"/>
              </a:rPr>
              <a:t>?</a:t>
            </a:r>
          </a:p>
          <a:p>
            <a:pPr eaLnBrk="1" hangingPunct="1"/>
            <a:endParaRPr lang="zh-CN" altLang="en-US" sz="2800" dirty="0">
              <a:ea typeface="宋体" pitchFamily="2" charset="-122"/>
            </a:endParaRPr>
          </a:p>
        </p:txBody>
      </p:sp>
      <p:sp>
        <p:nvSpPr>
          <p:cNvPr id="63492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349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14438"/>
              </p:ext>
            </p:extLst>
          </p:nvPr>
        </p:nvGraphicFramePr>
        <p:xfrm>
          <a:off x="7812360" y="1916832"/>
          <a:ext cx="4397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r:id="rId3" imgW="165028" imgH="228501" progId="Equation.DSMT4">
                  <p:embed/>
                </p:oleObj>
              </mc:Choice>
              <mc:Fallback>
                <p:oleObj r:id="rId3" imgW="165028" imgH="228501" progId="Equation.DSMT4">
                  <p:embed/>
                  <p:pic>
                    <p:nvPicPr>
                      <p:cNvPr id="6349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1916832"/>
                        <a:ext cx="4397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62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7CF428-0491-5398-B3D9-1E6D9DB8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1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066800"/>
            <a:ext cx="3200400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解析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7713"/>
            <a:ext cx="9144000" cy="4114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ea typeface="宋体" pitchFamily="2" charset="-122"/>
              </a:rPr>
              <a:t>. </a:t>
            </a:r>
            <a:r>
              <a:rPr lang="zh-CN" altLang="en-US" dirty="0">
                <a:ea typeface="宋体" pitchFamily="2" charset="-122"/>
              </a:rPr>
              <a:t>我们已知微带线的厚度和宽度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ea typeface="宋体" pitchFamily="2" charset="-122"/>
              </a:rPr>
              <a:t>当    </a:t>
            </a:r>
            <a:r>
              <a:rPr lang="en-US" altLang="zh-CN" dirty="0">
                <a:ea typeface="宋体" pitchFamily="2" charset="-122"/>
              </a:rPr>
              <a:t>           , </a:t>
            </a:r>
            <a:r>
              <a:rPr lang="zh-CN" altLang="en-US" dirty="0">
                <a:ea typeface="宋体" pitchFamily="2" charset="-122"/>
              </a:rPr>
              <a:t>根据已有的计算公式</a:t>
            </a:r>
            <a:r>
              <a:rPr lang="en-US" altLang="zh-CN" dirty="0">
                <a:ea typeface="宋体" pitchFamily="2" charset="-122"/>
              </a:rPr>
              <a:t>(4.2-7 pp.115)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4517" name="Object 4"/>
          <p:cNvGraphicFramePr>
            <a:graphicFrameLocks noChangeAspect="1"/>
          </p:cNvGraphicFramePr>
          <p:nvPr/>
        </p:nvGraphicFramePr>
        <p:xfrm>
          <a:off x="1331913" y="2708275"/>
          <a:ext cx="14398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r:id="rId3" imgW="672516" imgH="177646" progId="Equation.DSMT4">
                  <p:embed/>
                </p:oleObj>
              </mc:Choice>
              <mc:Fallback>
                <p:oleObj r:id="rId3" imgW="672516" imgH="177646" progId="Equation.DSMT4">
                  <p:embed/>
                  <p:pic>
                    <p:nvPicPr>
                      <p:cNvPr id="645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708275"/>
                        <a:ext cx="14398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45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947016"/>
              </p:ext>
            </p:extLst>
          </p:nvPr>
        </p:nvGraphicFramePr>
        <p:xfrm>
          <a:off x="4884737" y="1969295"/>
          <a:ext cx="2735263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r:id="rId5" imgW="1257300" imgH="609600" progId="Equation.DSMT4">
                  <p:embed/>
                </p:oleObj>
              </mc:Choice>
              <mc:Fallback>
                <p:oleObj r:id="rId5" imgW="1257300" imgH="609600" progId="Equation.DSMT4">
                  <p:embed/>
                  <p:pic>
                    <p:nvPicPr>
                      <p:cNvPr id="645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7" y="1969295"/>
                        <a:ext cx="2735263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45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67485"/>
              </p:ext>
            </p:extLst>
          </p:nvPr>
        </p:nvGraphicFramePr>
        <p:xfrm>
          <a:off x="395287" y="3094038"/>
          <a:ext cx="1008063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r:id="rId7" imgW="406048" imgH="393359" progId="Equation.DSMT4">
                  <p:embed/>
                </p:oleObj>
              </mc:Choice>
              <mc:Fallback>
                <p:oleObj r:id="rId7" imgW="406048" imgH="393359" progId="Equation.DSMT4">
                  <p:embed/>
                  <p:pic>
                    <p:nvPicPr>
                      <p:cNvPr id="645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" y="3094038"/>
                        <a:ext cx="1008063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2" name="Rectangle 11"/>
          <p:cNvSpPr>
            <a:spLocks noChangeArrowheads="1"/>
          </p:cNvSpPr>
          <p:nvPr/>
        </p:nvSpPr>
        <p:spPr bwMode="auto">
          <a:xfrm>
            <a:off x="0" y="2919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4523" name="Object 10"/>
          <p:cNvGraphicFramePr>
            <a:graphicFrameLocks noChangeAspect="1"/>
          </p:cNvGraphicFramePr>
          <p:nvPr/>
        </p:nvGraphicFramePr>
        <p:xfrm>
          <a:off x="1403350" y="4581525"/>
          <a:ext cx="6265863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r:id="rId9" imgW="3162300" imgH="1016000" progId="Equation.DSMT4">
                  <p:embed/>
                </p:oleObj>
              </mc:Choice>
              <mc:Fallback>
                <p:oleObj r:id="rId9" imgW="3162300" imgH="1016000" progId="Equation.DSMT4">
                  <p:embed/>
                  <p:pic>
                    <p:nvPicPr>
                      <p:cNvPr id="6452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81525"/>
                        <a:ext cx="6265863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132856"/>
            <a:ext cx="9144000" cy="4114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ea typeface="宋体" pitchFamily="2" charset="-122"/>
              </a:rPr>
              <a:t>当</a:t>
            </a:r>
            <a:r>
              <a:rPr lang="en-US" altLang="zh-CN" dirty="0">
                <a:ea typeface="宋体" pitchFamily="2" charset="-122"/>
              </a:rPr>
              <a:t>         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ea typeface="宋体" pitchFamily="2" charset="-122"/>
              </a:rPr>
              <a:t>当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ea typeface="宋体" pitchFamily="2" charset="-122"/>
              </a:rPr>
              <a:t>因此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微带线的阻抗特性的范围为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5540" name="Rectangle 6"/>
          <p:cNvSpPr>
            <a:spLocks noChangeArrowheads="1"/>
          </p:cNvSpPr>
          <p:nvPr/>
        </p:nvSpPr>
        <p:spPr bwMode="auto">
          <a:xfrm>
            <a:off x="395536" y="32393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65541" name="Rectangle 10"/>
          <p:cNvSpPr>
            <a:spLocks noChangeArrowheads="1"/>
          </p:cNvSpPr>
          <p:nvPr/>
        </p:nvSpPr>
        <p:spPr bwMode="auto">
          <a:xfrm>
            <a:off x="395536" y="30345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65542" name="Rectangle 13"/>
          <p:cNvSpPr>
            <a:spLocks noChangeArrowheads="1"/>
          </p:cNvSpPr>
          <p:nvPr/>
        </p:nvSpPr>
        <p:spPr bwMode="auto">
          <a:xfrm>
            <a:off x="468560" y="-6034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55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46068"/>
              </p:ext>
            </p:extLst>
          </p:nvPr>
        </p:nvGraphicFramePr>
        <p:xfrm>
          <a:off x="1402632" y="2031256"/>
          <a:ext cx="11525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r:id="rId3" imgW="545863" imgH="393529" progId="Equation.DSMT4">
                  <p:embed/>
                </p:oleObj>
              </mc:Choice>
              <mc:Fallback>
                <p:oleObj r:id="rId3" imgW="545863" imgH="393529" progId="Equation.DSMT4">
                  <p:embed/>
                  <p:pic>
                    <p:nvPicPr>
                      <p:cNvPr id="655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632" y="2031256"/>
                        <a:ext cx="11525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712019"/>
              </p:ext>
            </p:extLst>
          </p:nvPr>
        </p:nvGraphicFramePr>
        <p:xfrm>
          <a:off x="3383211" y="2104281"/>
          <a:ext cx="266541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r:id="rId5" imgW="1269449" imgH="253890" progId="Equation.DSMT4">
                  <p:embed/>
                </p:oleObj>
              </mc:Choice>
              <mc:Fallback>
                <p:oleObj r:id="rId5" imgW="1269449" imgH="253890" progId="Equation.DSMT4">
                  <p:embed/>
                  <p:pic>
                    <p:nvPicPr>
                      <p:cNvPr id="6554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211" y="2104281"/>
                        <a:ext cx="2665413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289931"/>
              </p:ext>
            </p:extLst>
          </p:nvPr>
        </p:nvGraphicFramePr>
        <p:xfrm>
          <a:off x="1382956" y="2892968"/>
          <a:ext cx="12239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r:id="rId7" imgW="507780" imgH="393529" progId="Equation.DSMT4">
                  <p:embed/>
                </p:oleObj>
              </mc:Choice>
              <mc:Fallback>
                <p:oleObj r:id="rId7" imgW="507780" imgH="393529" progId="Equation.DSMT4">
                  <p:embed/>
                  <p:pic>
                    <p:nvPicPr>
                      <p:cNvPr id="6554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956" y="2892968"/>
                        <a:ext cx="122396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028557"/>
              </p:ext>
            </p:extLst>
          </p:nvPr>
        </p:nvGraphicFramePr>
        <p:xfrm>
          <a:off x="3384551" y="3086256"/>
          <a:ext cx="3095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r:id="rId9" imgW="1117115" imgH="253890" progId="Equation.DSMT4">
                  <p:embed/>
                </p:oleObj>
              </mc:Choice>
              <mc:Fallback>
                <p:oleObj r:id="rId9" imgW="1117115" imgH="253890" progId="Equation.DSMT4">
                  <p:embed/>
                  <p:pic>
                    <p:nvPicPr>
                      <p:cNvPr id="655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1" y="3086256"/>
                        <a:ext cx="3095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68729"/>
              </p:ext>
            </p:extLst>
          </p:nvPr>
        </p:nvGraphicFramePr>
        <p:xfrm>
          <a:off x="2770784" y="5299719"/>
          <a:ext cx="3853730" cy="577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r:id="rId11" imgW="1524000" imgH="228600" progId="Equation.DSMT4">
                  <p:embed/>
                </p:oleObj>
              </mc:Choice>
              <mc:Fallback>
                <p:oleObj r:id="rId11" imgW="1524000" imgH="228600" progId="Equation.DSMT4">
                  <p:embed/>
                  <p:pic>
                    <p:nvPicPr>
                      <p:cNvPr id="65547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784" y="5299719"/>
                        <a:ext cx="3853730" cy="577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8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90600"/>
            <a:ext cx="7397824" cy="6937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>
                <a:latin typeface="TimesNewRoman" charset="0"/>
                <a:ea typeface="宋体" pitchFamily="2" charset="-122"/>
              </a:rPr>
              <a:t>4.4 </a:t>
            </a:r>
            <a:r>
              <a:rPr lang="en-US" altLang="zh-CN" sz="3600" dirty="0">
                <a:latin typeface="TimesNewRoman" charset="0"/>
                <a:ea typeface="宋体" pitchFamily="2" charset="-122"/>
              </a:rPr>
              <a:t>Coplanar waveguide   (</a:t>
            </a:r>
            <a:r>
              <a:rPr lang="zh-CN" altLang="en-US" sz="3600" dirty="0">
                <a:latin typeface="TimesNewRoman" charset="0"/>
                <a:ea typeface="宋体" pitchFamily="2" charset="-122"/>
              </a:rPr>
              <a:t>共面波导)</a:t>
            </a:r>
          </a:p>
        </p:txBody>
      </p:sp>
      <p:sp>
        <p:nvSpPr>
          <p:cNvPr id="71683" name="Rectangle 7"/>
          <p:cNvSpPr>
            <a:spLocks noChangeArrowheads="1"/>
          </p:cNvSpPr>
          <p:nvPr/>
        </p:nvSpPr>
        <p:spPr bwMode="auto">
          <a:xfrm>
            <a:off x="2757488" y="1947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71684" name="Object 6"/>
          <p:cNvGraphicFramePr>
            <a:graphicFrameLocks noChangeAspect="1"/>
          </p:cNvGraphicFramePr>
          <p:nvPr/>
        </p:nvGraphicFramePr>
        <p:xfrm>
          <a:off x="838200" y="2420888"/>
          <a:ext cx="3629025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3" imgW="2971800" imgH="2286000" progId="Word.Picture.8">
                  <p:embed/>
                </p:oleObj>
              </mc:Choice>
              <mc:Fallback>
                <p:oleObj r:id="rId3" imgW="2971800" imgH="2286000" progId="Word.Picture.8">
                  <p:embed/>
                  <p:pic>
                    <p:nvPicPr>
                      <p:cNvPr id="716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420888"/>
                        <a:ext cx="3629025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Rectangle 9"/>
          <p:cNvSpPr>
            <a:spLocks noChangeArrowheads="1"/>
          </p:cNvSpPr>
          <p:nvPr/>
        </p:nvSpPr>
        <p:spPr bwMode="auto">
          <a:xfrm>
            <a:off x="2505075" y="1771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71686" name="Object 8"/>
          <p:cNvGraphicFramePr>
            <a:graphicFrameLocks noChangeAspect="1"/>
          </p:cNvGraphicFramePr>
          <p:nvPr/>
        </p:nvGraphicFramePr>
        <p:xfrm>
          <a:off x="5003800" y="2530426"/>
          <a:ext cx="3676650" cy="294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图片" r:id="rId5" imgW="3200400" imgH="2286000" progId="Word.Picture.8">
                  <p:embed/>
                </p:oleObj>
              </mc:Choice>
              <mc:Fallback>
                <p:oleObj name="图片" r:id="rId5" imgW="3200400" imgH="2286000" progId="Word.Picture.8">
                  <p:embed/>
                  <p:pic>
                    <p:nvPicPr>
                      <p:cNvPr id="7168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530426"/>
                        <a:ext cx="3676650" cy="294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Rectangle 11"/>
          <p:cNvSpPr>
            <a:spLocks noChangeArrowheads="1"/>
          </p:cNvSpPr>
          <p:nvPr/>
        </p:nvSpPr>
        <p:spPr bwMode="auto">
          <a:xfrm>
            <a:off x="1116013" y="5337116"/>
            <a:ext cx="335121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共面</a:t>
            </a:r>
            <a:r>
              <a:rPr lang="zh-CN" altLang="en-US" sz="2800" b="1" dirty="0" smtClean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波导</a:t>
            </a:r>
            <a:r>
              <a:rPr lang="en-US" altLang="zh-CN" sz="2800" b="1" dirty="0" err="1" smtClean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CPW</a:t>
            </a:r>
            <a:endParaRPr lang="en-US" altLang="zh-CN" sz="2800" b="1" dirty="0" smtClean="0">
              <a:solidFill>
                <a:srgbClr val="0066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800" b="1" dirty="0" smtClean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共面微带传输线</a:t>
            </a:r>
            <a:r>
              <a:rPr lang="en-US" altLang="zh-CN" sz="2800" b="1" dirty="0" smtClean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10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endParaRPr lang="zh-CN" altLang="en-US" b="1" dirty="0"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1688" name="Rectangle 12"/>
          <p:cNvSpPr>
            <a:spLocks noChangeArrowheads="1"/>
          </p:cNvSpPr>
          <p:nvPr/>
        </p:nvSpPr>
        <p:spPr bwMode="auto">
          <a:xfrm>
            <a:off x="4759846" y="5402243"/>
            <a:ext cx="442861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耦合</a:t>
            </a:r>
            <a:r>
              <a:rPr lang="zh-CN" altLang="en-US" sz="2800" b="1" dirty="0" smtClean="0">
                <a:solidFill>
                  <a:srgbClr val="0066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微带线</a:t>
            </a:r>
            <a:endParaRPr lang="en-US" altLang="zh-CN" sz="2800" b="1" dirty="0" smtClean="0">
              <a:solidFill>
                <a:srgbClr val="0066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背敷</a:t>
            </a:r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金属</a:t>
            </a:r>
            <a:r>
              <a:rPr lang="zh-CN" altLang="en-US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共面微带传输线</a:t>
            </a:r>
            <a:r>
              <a:rPr lang="en-US" altLang="zh-CN" sz="2800" b="1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800" b="1" dirty="0">
              <a:solidFill>
                <a:srgbClr val="0066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60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848600" cy="4114800"/>
          </a:xfrm>
        </p:spPr>
        <p:txBody>
          <a:bodyPr/>
          <a:lstStyle/>
          <a:p>
            <a:pPr eaLnBrk="1" hangingPunct="1">
              <a:buFont typeface="Wingdings" pitchFamily="2" charset="2"/>
              <a:buChar char="q"/>
            </a:pPr>
            <a:r>
              <a:rPr lang="en-US" altLang="zh-CN" sz="2800">
                <a:ea typeface="宋体" pitchFamily="2" charset="-122"/>
              </a:rPr>
              <a:t>Alumina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ea typeface="宋体" pitchFamily="2" charset="-122"/>
              </a:rPr>
              <a:t>   (</a:t>
            </a:r>
            <a:r>
              <a:rPr lang="zh-CN" altLang="en-US" sz="2800">
                <a:ea typeface="楷体_GB2312" pitchFamily="49" charset="-122"/>
              </a:rPr>
              <a:t>氧化铝</a:t>
            </a:r>
            <a:r>
              <a:rPr lang="en-US" altLang="zh-CN" sz="2800">
                <a:ea typeface="宋体" pitchFamily="2" charset="-122"/>
              </a:rPr>
              <a:t>, 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800" baseline="-25000">
                <a:ea typeface="宋体" pitchFamily="2" charset="-122"/>
                <a:sym typeface="Symbol" pitchFamily="18" charset="2"/>
              </a:rPr>
              <a:t>r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=9.5~10, tg=0.0003</a:t>
            </a:r>
            <a:r>
              <a:rPr lang="en-US" altLang="zh-CN" sz="2800">
                <a:ea typeface="宋体" pitchFamily="2" charset="-122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>
              <a:ea typeface="宋体" pitchFamily="2" charset="-122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altLang="zh-CN" sz="2800">
                <a:ea typeface="宋体" pitchFamily="2" charset="-122"/>
              </a:rPr>
              <a:t>Polythene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ea typeface="宋体" pitchFamily="2" charset="-122"/>
              </a:rPr>
              <a:t>   (</a:t>
            </a:r>
            <a:r>
              <a:rPr lang="zh-CN" altLang="en-US" sz="2800">
                <a:ea typeface="楷体_GB2312" pitchFamily="49" charset="-122"/>
              </a:rPr>
              <a:t>聚四氟乙烯</a:t>
            </a:r>
            <a:r>
              <a:rPr lang="en-US" altLang="zh-CN" sz="2800">
                <a:ea typeface="宋体" pitchFamily="2" charset="-122"/>
              </a:rPr>
              <a:t>, 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800" baseline="-25000">
                <a:ea typeface="宋体" pitchFamily="2" charset="-122"/>
                <a:sym typeface="Symbol" pitchFamily="18" charset="2"/>
              </a:rPr>
              <a:t>r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=2.1, tg=0.0004</a:t>
            </a:r>
            <a:r>
              <a:rPr lang="en-US" altLang="zh-CN" sz="2800">
                <a:ea typeface="宋体" pitchFamily="2" charset="-122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>
              <a:ea typeface="宋体" pitchFamily="2" charset="-122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en-US" altLang="zh-CN" sz="2800">
                <a:ea typeface="宋体" pitchFamily="2" charset="-122"/>
              </a:rPr>
              <a:t>Polythene glass fiber board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ea typeface="宋体" pitchFamily="2" charset="-122"/>
              </a:rPr>
              <a:t>   (</a:t>
            </a:r>
            <a:r>
              <a:rPr lang="zh-CN" altLang="en-US" sz="2800">
                <a:ea typeface="楷体_GB2312" pitchFamily="49" charset="-122"/>
              </a:rPr>
              <a:t>聚四氟乙烯玻璃纤维板</a:t>
            </a:r>
            <a:r>
              <a:rPr lang="en-US" altLang="zh-CN" sz="2800">
                <a:ea typeface="楷体_GB2312" pitchFamily="49" charset="-122"/>
              </a:rPr>
              <a:t>, 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800" baseline="-25000">
                <a:ea typeface="宋体" pitchFamily="2" charset="-122"/>
                <a:sym typeface="Symbol" pitchFamily="18" charset="2"/>
              </a:rPr>
              <a:t>r</a:t>
            </a:r>
            <a:r>
              <a:rPr lang="en-US" altLang="zh-CN" sz="2800">
                <a:ea typeface="宋体" pitchFamily="2" charset="-122"/>
                <a:sym typeface="Symbol" pitchFamily="18" charset="2"/>
              </a:rPr>
              <a:t>=2.55, tg=0.008</a:t>
            </a:r>
            <a:r>
              <a:rPr lang="zh-CN" altLang="en-US" sz="2800">
                <a:ea typeface="宋体" pitchFamily="2" charset="-122"/>
              </a:rPr>
              <a:t>) </a:t>
            </a:r>
          </a:p>
        </p:txBody>
      </p:sp>
      <p:sp>
        <p:nvSpPr>
          <p:cNvPr id="72707" name="Rectangle 5"/>
          <p:cNvSpPr>
            <a:spLocks noGrp="1" noChangeArrowheads="1"/>
          </p:cNvSpPr>
          <p:nvPr>
            <p:ph type="title"/>
          </p:nvPr>
        </p:nvSpPr>
        <p:spPr>
          <a:xfrm>
            <a:off x="990600" y="685800"/>
            <a:ext cx="5105400" cy="6937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b="1" i="1" dirty="0">
                <a:solidFill>
                  <a:srgbClr val="CC00FF"/>
                </a:solidFill>
                <a:latin typeface="Times New Roman" pitchFamily="18" charset="0"/>
                <a:ea typeface="宋体" pitchFamily="2" charset="-122"/>
              </a:rPr>
              <a:t>主要的介质材料</a:t>
            </a:r>
            <a:endParaRPr lang="en-US" altLang="zh-CN" sz="3600" b="1" i="1" dirty="0">
              <a:solidFill>
                <a:srgbClr val="CC00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82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9552" y="1772816"/>
            <a:ext cx="7772400" cy="4495800"/>
          </a:xfrm>
          <a:noFill/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由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C. P. Wen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1969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年提出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 (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就职于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RCA (</a:t>
            </a:r>
            <a:r>
              <a:rPr lang="zh-CN" altLang="en-US" sz="2200" dirty="0"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美国无线电公司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Laboratories, David Sarnoff Research Center, Princeton, N. J. 08540)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200" dirty="0">
              <a:latin typeface="Comic Sans MS" pitchFamily="66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dirty="0">
              <a:latin typeface="Comic Sans MS" pitchFamily="66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传统的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CPW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为介质基板上一条导带，两边为有限地的结构模型；</a:t>
            </a:r>
            <a:endParaRPr lang="en-US" altLang="zh-CN" sz="2200" dirty="0">
              <a:latin typeface="Comic Sans MS" pitchFamily="66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200" dirty="0">
              <a:latin typeface="Comic Sans MS" pitchFamily="66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主要支持</a:t>
            </a:r>
            <a:r>
              <a:rPr lang="zh-CN" altLang="en-US" sz="2200" b="1" u="sng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</a:rPr>
              <a:t>准</a:t>
            </a:r>
            <a:r>
              <a:rPr lang="en-US" altLang="zh-CN" sz="2200" b="1" u="sng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</a:rPr>
              <a:t>/</a:t>
            </a:r>
            <a:r>
              <a:rPr lang="zh-CN" altLang="en-US" sz="2200" b="1" u="sng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</a:rPr>
              <a:t>类</a:t>
            </a:r>
            <a:r>
              <a:rPr lang="en-US" altLang="zh-CN" sz="2200" b="1" u="sng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</a:rPr>
              <a:t>-TEM mode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的传输；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200" dirty="0">
              <a:latin typeface="Comic Sans MS" pitchFamily="66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200" dirty="0">
                <a:latin typeface="Comic Sans MS" pitchFamily="66" charset="0"/>
                <a:ea typeface="宋体" pitchFamily="2" charset="-122"/>
                <a:cs typeface="Times New Roman" pitchFamily="18" charset="0"/>
              </a:rPr>
              <a:t>分析方法与带状线和微带线的分析方法相同。</a:t>
            </a:r>
            <a:r>
              <a:rPr lang="en-US" altLang="zh-CN" sz="22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endParaRPr lang="en-US" altLang="zh-CN" sz="1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1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1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1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3731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620688"/>
            <a:ext cx="2323728" cy="54133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>
                <a:latin typeface="Times New Roman" pitchFamily="18" charset="0"/>
                <a:ea typeface="宋体" pitchFamily="2" charset="-122"/>
              </a:rPr>
              <a:t>简介</a:t>
            </a:r>
            <a:endParaRPr lang="en-US" altLang="zh-CN" sz="36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062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15454"/>
            <a:ext cx="5029200" cy="5413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CPW</a:t>
            </a:r>
            <a:r>
              <a:rPr lang="zh-CN" altLang="en-US" sz="36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的优点</a:t>
            </a:r>
            <a:endParaRPr lang="en-US" altLang="zh-CN" sz="36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276277"/>
            <a:ext cx="7620000" cy="381701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特性阻抗由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a/b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决定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因此可以小型化</a:t>
            </a:r>
            <a:r>
              <a:rPr lang="en-US" altLang="zh-CN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,</a:t>
            </a:r>
            <a:r>
              <a:rPr lang="zh-CN" altLang="en-US" sz="24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而且更为紧凑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辐射损耗小于微带线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便于片上器件的安装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;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存在一个圆极化场的区域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, </a:t>
            </a:r>
            <a:r>
              <a:rPr lang="zh-CN" altLang="en-US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可以用于设计非互易的铁氧体器件</a:t>
            </a:r>
            <a:r>
              <a:rPr lang="en-US" altLang="zh-CN" sz="2400" b="1" dirty="0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.</a:t>
            </a: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楷体_GB2312" pitchFamily="49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779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1700808"/>
            <a:ext cx="7277100" cy="3643312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  <a:cs typeface="Times New Roman" pitchFamily="18" charset="0"/>
              </a:rPr>
              <a:t>相邻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传输线之间的干扰小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,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因为中间有接地面相隔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低色散特性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因此可以设计宽带电路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器件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CPW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放大电路的设计中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因为无过孔和由此引起的寄生源电感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因此可以获得高增益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0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066800"/>
            <a:ext cx="6245225" cy="6175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4.</a:t>
            </a:r>
            <a:r>
              <a:rPr lang="en-US" altLang="zh-CN" sz="36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1 Strip lines (</a:t>
            </a:r>
            <a:r>
              <a:rPr lang="zh-CN" altLang="en-US" sz="3600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带状线)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838200" y="2286000"/>
            <a:ext cx="77724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三层导体的传输线；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传输主要模式为</a:t>
            </a:r>
            <a:r>
              <a:rPr lang="en-US" altLang="zh-CN" sz="28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TEM </a:t>
            </a:r>
            <a:r>
              <a:rPr lang="zh-CN" altLang="en-US" sz="28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模；</a:t>
            </a:r>
            <a:endParaRPr lang="en-US" altLang="zh-CN" sz="2800" b="1" dirty="0">
              <a:solidFill>
                <a:srgbClr val="CC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平面结构；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同时被称为三板线。</a:t>
            </a:r>
          </a:p>
          <a:p>
            <a:pPr eaLnBrk="1" hangingPunct="1"/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zh-CN" altLang="en-US" sz="2800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152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title"/>
          </p:nvPr>
        </p:nvSpPr>
        <p:spPr>
          <a:xfrm>
            <a:off x="1219200" y="685800"/>
            <a:ext cx="6665913" cy="61753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>
                <a:latin typeface="TimesNewRoman" charset="0"/>
                <a:ea typeface="宋体" pitchFamily="2" charset="-122"/>
              </a:rPr>
              <a:t>特性参数</a:t>
            </a:r>
            <a:endParaRPr lang="en-US" altLang="zh-CN" sz="3600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7680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827088" y="1916113"/>
            <a:ext cx="7772400" cy="4465637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有效介电常数 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(</a:t>
            </a:r>
            <a:r>
              <a:rPr lang="zh-CN" altLang="en-US" sz="2400" b="1" dirty="0">
                <a:latin typeface="TimesNewRoman" charset="0"/>
                <a:ea typeface="宋体" pitchFamily="2" charset="-122"/>
              </a:rPr>
              <a:t>等效结果</a:t>
            </a:r>
            <a:r>
              <a:rPr lang="en-US" altLang="zh-CN" sz="2400" b="1" dirty="0">
                <a:latin typeface="TimesNewRoman" charset="0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TimesNewRoman" charset="0"/>
                <a:ea typeface="宋体" pitchFamily="2" charset="-122"/>
              </a:rPr>
              <a:t>    </a:t>
            </a:r>
            <a:r>
              <a:rPr lang="zh-CN" altLang="en-US" sz="2400" b="1" dirty="0">
                <a:latin typeface="TimesNewRoman" charset="0"/>
                <a:ea typeface="宋体" pitchFamily="2" charset="-122"/>
              </a:rPr>
              <a:t>其中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400" baseline="-25000" dirty="0">
                <a:latin typeface="TimesNewRoman" charset="0"/>
                <a:ea typeface="宋体" pitchFamily="2" charset="-122"/>
                <a:sym typeface="Symbol" pitchFamily="18" charset="2"/>
              </a:rPr>
              <a:t>r  </a:t>
            </a:r>
            <a:r>
              <a:rPr lang="zh-CN" altLang="en-US" sz="2400" dirty="0">
                <a:latin typeface="TimesNewRoman" charset="0"/>
                <a:ea typeface="宋体" pitchFamily="2" charset="-122"/>
                <a:sym typeface="Symbol" pitchFamily="18" charset="2"/>
              </a:rPr>
              <a:t>为介质基底的介电常数</a:t>
            </a:r>
            <a:endParaRPr lang="en-US" altLang="zh-CN" sz="2400" dirty="0">
              <a:latin typeface="TimesNewRoman" charset="0"/>
              <a:ea typeface="宋体" pitchFamily="2" charset="-122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  <a:sym typeface="Symbol" pitchFamily="18" charset="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Phase velocity (</a:t>
            </a:r>
            <a:r>
              <a:rPr lang="zh-CN" altLang="en-US" sz="2400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相速</a:t>
            </a:r>
            <a:r>
              <a:rPr lang="en-US" altLang="zh-CN" sz="2400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b="1" i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i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</a:rPr>
              <a:t>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</a:rPr>
              <a:t>     c 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为自由空间中的光速。</a:t>
            </a:r>
            <a:r>
              <a:rPr lang="en-US" altLang="zh-CN" sz="2400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  </a:t>
            </a:r>
          </a:p>
        </p:txBody>
      </p:sp>
      <p:graphicFrame>
        <p:nvGraphicFramePr>
          <p:cNvPr id="76804" name="Object 7"/>
          <p:cNvGraphicFramePr>
            <a:graphicFrameLocks noChangeAspect="1"/>
          </p:cNvGraphicFramePr>
          <p:nvPr/>
        </p:nvGraphicFramePr>
        <p:xfrm>
          <a:off x="3492500" y="2349500"/>
          <a:ext cx="13716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r:id="rId3" imgW="736280" imgH="393529" progId="Equation.DSMT4">
                  <p:embed/>
                </p:oleObj>
              </mc:Choice>
              <mc:Fallback>
                <p:oleObj r:id="rId3" imgW="736280" imgH="393529" progId="Equation.DSMT4">
                  <p:embed/>
                  <p:pic>
                    <p:nvPicPr>
                      <p:cNvPr id="7680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349500"/>
                        <a:ext cx="13716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456211"/>
            <a:ext cx="2819400" cy="989013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519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838200" y="1066800"/>
            <a:ext cx="7772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Characteristic impedance</a:t>
            </a:r>
            <a:r>
              <a:rPr lang="en-US" altLang="zh-CN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(</a:t>
            </a:r>
            <a:r>
              <a:rPr lang="zh-CN" altLang="en-US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特性阻抗</a:t>
            </a:r>
            <a:r>
              <a:rPr lang="en-US" altLang="zh-CN" b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b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b="1" i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TimesNewRoman" charset="0"/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TimesNewRoman" charset="0"/>
                <a:ea typeface="宋体" pitchFamily="2" charset="-122"/>
              </a:rPr>
              <a:t>    </a:t>
            </a:r>
            <a:r>
              <a:rPr lang="zh-CN" altLang="en-US" sz="2800" dirty="0">
                <a:latin typeface="TimesNewRoman" charset="0"/>
                <a:ea typeface="宋体" pitchFamily="2" charset="-122"/>
              </a:rPr>
              <a:t>其中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C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为上下层地板之间反相极化产生的电容。</a:t>
            </a:r>
            <a:endParaRPr lang="en-US" altLang="zh-CN" sz="2000" b="1" i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36366"/>
            <a:ext cx="2514600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673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692150"/>
            <a:ext cx="2735263" cy="617538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i="1" dirty="0">
                <a:solidFill>
                  <a:srgbClr val="CC00FF"/>
                </a:solidFill>
                <a:latin typeface="TimesNewRoman" charset="0"/>
                <a:ea typeface="宋体" pitchFamily="2" charset="-122"/>
              </a:rPr>
              <a:t>电容</a:t>
            </a:r>
            <a:endParaRPr lang="en-US" altLang="zh-CN" sz="3200" b="1" i="1" dirty="0">
              <a:solidFill>
                <a:srgbClr val="CC00FF"/>
              </a:solidFill>
              <a:latin typeface="TimesNewRoman" charset="0"/>
              <a:ea typeface="宋体" pitchFamily="2" charset="-122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821738"/>
            <a:ext cx="7772400" cy="406943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000" dirty="0">
                <a:latin typeface="Comic Sans MS" pitchFamily="66" charset="0"/>
                <a:ea typeface="宋体" pitchFamily="2" charset="-122"/>
              </a:rPr>
              <a:t>单位线长的电容值，包含了空间自由波长的电容值</a:t>
            </a: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, is</a:t>
            </a:r>
          </a:p>
          <a:p>
            <a:pPr eaLnBrk="1" hangingPunct="1">
              <a:lnSpc>
                <a:spcPct val="90000"/>
              </a:lnSpc>
            </a:pPr>
            <a:endParaRPr lang="en-US" altLang="zh-CN" sz="20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    </a:t>
            </a:r>
            <a:r>
              <a:rPr lang="zh-CN" altLang="en-US" sz="2000" dirty="0">
                <a:latin typeface="Comic Sans MS" pitchFamily="66" charset="0"/>
                <a:ea typeface="宋体" pitchFamily="2" charset="-122"/>
              </a:rPr>
              <a:t>其中</a:t>
            </a: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              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    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a</a:t>
            </a:r>
            <a:r>
              <a:rPr lang="en-US" altLang="zh-CN" sz="2000" b="1" baseline="-25000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1 </a:t>
            </a:r>
            <a:r>
              <a:rPr lang="zh-CN" altLang="en-US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为中间导体带的宽度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而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 b</a:t>
            </a:r>
            <a:r>
              <a:rPr lang="en-US" altLang="zh-CN" sz="2000" b="1" baseline="-25000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1</a:t>
            </a:r>
            <a:r>
              <a:rPr lang="en-US" altLang="zh-CN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000" b="1" dirty="0">
                <a:solidFill>
                  <a:srgbClr val="CC00FF"/>
                </a:solidFill>
                <a:latin typeface="Comic Sans MS" pitchFamily="66" charset="0"/>
                <a:ea typeface="宋体" pitchFamily="2" charset="-122"/>
              </a:rPr>
              <a:t>为上层两道题面的距离</a:t>
            </a: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 </a:t>
            </a:r>
            <a:r>
              <a:rPr lang="en-US" altLang="zh-CN" sz="2000" i="1" dirty="0">
                <a:latin typeface="Comic Sans MS" pitchFamily="66" charset="0"/>
                <a:ea typeface="宋体" pitchFamily="2" charset="-122"/>
              </a:rPr>
              <a:t>    K(k)</a:t>
            </a: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000" dirty="0">
                <a:latin typeface="Comic Sans MS" pitchFamily="66" charset="0"/>
                <a:ea typeface="宋体" pitchFamily="2" charset="-122"/>
              </a:rPr>
              <a:t>为第一全椭圆积分</a:t>
            </a:r>
            <a:endParaRPr lang="en-US" altLang="zh-CN" sz="2000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NewRoman" charset="0"/>
                <a:ea typeface="宋体" pitchFamily="2" charset="-122"/>
              </a:rPr>
              <a:t>  				  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K</a:t>
            </a:r>
            <a:r>
              <a:rPr lang="en-US" altLang="zh-CN" sz="2000" baseline="30000" dirty="0">
                <a:latin typeface="TimesNewRoman" charset="0"/>
                <a:ea typeface="宋体" pitchFamily="2" charset="-122"/>
              </a:rPr>
              <a:t>’</a:t>
            </a:r>
            <a:r>
              <a:rPr lang="en-US" altLang="zh-CN" sz="2000" dirty="0">
                <a:latin typeface="TimesNewRoman" charset="0"/>
                <a:ea typeface="宋体" pitchFamily="2" charset="-122"/>
              </a:rPr>
              <a:t>(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k</a:t>
            </a:r>
            <a:r>
              <a:rPr lang="en-US" altLang="zh-CN" sz="2000" dirty="0">
                <a:latin typeface="TimesNewRoman" charset="0"/>
                <a:ea typeface="宋体" pitchFamily="2" charset="-122"/>
              </a:rPr>
              <a:t>) = 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K(k</a:t>
            </a:r>
            <a:r>
              <a:rPr lang="en-US" altLang="zh-CN" sz="2000" i="1" baseline="30000" dirty="0">
                <a:latin typeface="TimesNewRoman" charset="0"/>
                <a:ea typeface="宋体" pitchFamily="2" charset="-122"/>
              </a:rPr>
              <a:t>’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NewRoman" charset="0"/>
                <a:ea typeface="宋体" pitchFamily="2" charset="-122"/>
              </a:rPr>
              <a:t>   				  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k</a:t>
            </a:r>
            <a:r>
              <a:rPr lang="en-US" altLang="zh-CN" sz="2000" baseline="30000" dirty="0">
                <a:latin typeface="TimesNewRoman" charset="0"/>
                <a:ea typeface="宋体" pitchFamily="2" charset="-122"/>
              </a:rPr>
              <a:t>’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= (1</a:t>
            </a:r>
            <a:r>
              <a:rPr lang="en-US" altLang="zh-CN" sz="2000" dirty="0">
                <a:latin typeface="TimesNewRoman" charset="0"/>
                <a:ea typeface="宋体" pitchFamily="2" charset="-122"/>
              </a:rPr>
              <a:t> –</a:t>
            </a:r>
            <a:r>
              <a:rPr lang="en-US" altLang="zh-CN" sz="2000" i="1" dirty="0">
                <a:latin typeface="TimesNewRoman" charset="0"/>
                <a:ea typeface="宋体" pitchFamily="2" charset="-122"/>
              </a:rPr>
              <a:t>k</a:t>
            </a:r>
            <a:r>
              <a:rPr lang="en-US" altLang="zh-CN" sz="2000" baseline="30000" dirty="0">
                <a:latin typeface="TimesNewRoman" charset="0"/>
                <a:ea typeface="宋体" pitchFamily="2" charset="-122"/>
              </a:rPr>
              <a:t>2</a:t>
            </a:r>
            <a:r>
              <a:rPr lang="en-US" altLang="zh-CN" sz="2000" dirty="0">
                <a:latin typeface="TimesNewRoman" charset="0"/>
                <a:ea typeface="宋体" pitchFamily="2" charset="-122"/>
              </a:rPr>
              <a:t>)</a:t>
            </a:r>
            <a:r>
              <a:rPr lang="en-US" altLang="zh-CN" sz="2000" baseline="30000" dirty="0">
                <a:latin typeface="TimesNewRoman" charset="0"/>
                <a:ea typeface="宋体" pitchFamily="2" charset="-122"/>
              </a:rPr>
              <a:t>1/2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000" dirty="0">
              <a:latin typeface="TimesNewRoman" charset="0"/>
              <a:ea typeface="宋体" pitchFamily="2" charset="-122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40" y="2205130"/>
            <a:ext cx="1905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18" y="3069013"/>
            <a:ext cx="1325488" cy="57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4" name="Rectangle 7"/>
          <p:cNvSpPr>
            <a:spLocks noChangeArrowheads="1"/>
          </p:cNvSpPr>
          <p:nvPr/>
        </p:nvSpPr>
        <p:spPr bwMode="auto">
          <a:xfrm>
            <a:off x="430530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78855" name="Object 6"/>
          <p:cNvGraphicFramePr>
            <a:graphicFrameLocks noChangeAspect="1"/>
          </p:cNvGraphicFramePr>
          <p:nvPr/>
        </p:nvGraphicFramePr>
        <p:xfrm>
          <a:off x="5580112" y="2740401"/>
          <a:ext cx="8382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r:id="rId5" imgW="533169" imgH="380835" progId="Equation.DSMT4">
                  <p:embed/>
                </p:oleObj>
              </mc:Choice>
              <mc:Fallback>
                <p:oleObj r:id="rId5" imgW="533169" imgH="380835" progId="Equation.DSMT4">
                  <p:embed/>
                  <p:pic>
                    <p:nvPicPr>
                      <p:cNvPr id="788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740401"/>
                        <a:ext cx="8382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04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852936"/>
            <a:ext cx="4564063" cy="846138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CC00FF"/>
                </a:solidFill>
                <a:ea typeface="楷体_GB2312" pitchFamily="49" charset="-122"/>
              </a:rPr>
              <a:t>其余平面传输线</a:t>
            </a:r>
            <a:endParaRPr lang="en-US" altLang="zh-CN" b="1">
              <a:solidFill>
                <a:srgbClr val="CC00FF"/>
              </a:solidFill>
              <a:ea typeface="楷体_GB2312" pitchFamily="49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956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0"/>
            <a:ext cx="5249863" cy="769938"/>
          </a:xfrm>
        </p:spPr>
        <p:txBody>
          <a:bodyPr/>
          <a:lstStyle/>
          <a:p>
            <a:pPr eaLnBrk="1" hangingPunct="1"/>
            <a:r>
              <a:rPr lang="zh-CN" altLang="en-US" sz="3600" b="1" u="sng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耦合微带线和耦合带线</a:t>
            </a:r>
            <a:endParaRPr lang="en-US" altLang="zh-CN" sz="3600" b="1" u="sng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69" y="1631950"/>
            <a:ext cx="7696200" cy="4724400"/>
          </a:xfrm>
        </p:spPr>
        <p:txBody>
          <a:bodyPr/>
          <a:lstStyle/>
          <a:p>
            <a:pPr algn="just" eaLnBrk="1" hangingPunct="1"/>
            <a:r>
              <a:rPr lang="zh-CN" altLang="en-US" b="1" u="sng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结构</a:t>
            </a:r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 smtClean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 smtClean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 smtClean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r>
              <a:rPr lang="zh-CN" altLang="en-US" b="1" dirty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用于设计定向耦合器、混合电桥，滤波器等</a:t>
            </a:r>
          </a:p>
          <a:p>
            <a:pPr algn="just" eaLnBrk="1" hangingPunct="1"/>
            <a:r>
              <a:rPr lang="zh-CN" altLang="en-US" b="1" dirty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采用奇偶模的思想进行求解</a:t>
            </a:r>
          </a:p>
          <a:p>
            <a:pPr algn="just" eaLnBrk="1" hangingPunct="1"/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74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0805" t="34775" r="24308" b="28475"/>
          <a:stretch/>
        </p:blipFill>
        <p:spPr>
          <a:xfrm>
            <a:off x="636032" y="2276872"/>
            <a:ext cx="5941689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08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0"/>
            <a:ext cx="5249863" cy="769938"/>
          </a:xfrm>
        </p:spPr>
        <p:txBody>
          <a:bodyPr/>
          <a:lstStyle/>
          <a:p>
            <a:pPr eaLnBrk="1" hangingPunct="1"/>
            <a:r>
              <a:rPr lang="zh-CN" altLang="en-US" sz="3600" b="1" u="sng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悬置微带线和倒置微带线</a:t>
            </a:r>
            <a:endParaRPr lang="en-US" altLang="zh-CN" sz="3600" b="1" u="sng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696200" cy="4724400"/>
          </a:xfrm>
        </p:spPr>
        <p:txBody>
          <a:bodyPr/>
          <a:lstStyle/>
          <a:p>
            <a:pPr algn="just" eaLnBrk="1" hangingPunct="1"/>
            <a:r>
              <a:rPr lang="zh-CN" altLang="en-US" b="1" u="sng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结构</a:t>
            </a:r>
            <a:endParaRPr lang="en-US" altLang="zh-CN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08275"/>
            <a:ext cx="7369175" cy="316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7379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0"/>
            <a:ext cx="5249863" cy="769938"/>
          </a:xfrm>
        </p:spPr>
        <p:txBody>
          <a:bodyPr/>
          <a:lstStyle/>
          <a:p>
            <a:pPr eaLnBrk="1" hangingPunct="1"/>
            <a:r>
              <a:rPr lang="zh-CN" altLang="en-US" sz="3600" b="1" u="sng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悬置微带线和倒置微带线</a:t>
            </a:r>
            <a:endParaRPr lang="en-US" altLang="zh-CN" sz="3600" b="1" u="sng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696200" cy="4724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endParaRPr lang="en-US" altLang="zh-CN" sz="2800" b="1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Blip>
                <a:blip r:embed="rId2"/>
              </a:buBlip>
            </a:pPr>
            <a:r>
              <a:rPr lang="zh-CN" altLang="en-US" sz="2800" b="1" u="sng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特点</a:t>
            </a:r>
            <a:r>
              <a:rPr lang="zh-CN" altLang="en-US" sz="280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  电磁场主要集中在空气中，介质引入的影响小，等效介电常数接近1，因此其电特性参数与空气微带线接近，接近于无色散特性。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  介质损耗大大减小，因此具有比微带线更高的</a:t>
            </a:r>
            <a:r>
              <a:rPr lang="en-US" altLang="zh-CN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Q</a:t>
            </a:r>
            <a:r>
              <a:rPr lang="zh-CN" altLang="en-US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值（500-</a:t>
            </a:r>
            <a:r>
              <a:rPr lang="en-US" altLang="zh-CN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1500).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1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Blip>
                <a:blip r:embed="rId2"/>
              </a:buBlip>
            </a:pPr>
            <a:r>
              <a:rPr lang="zh-CN" altLang="en-US" sz="2800" b="1" u="sng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应用</a:t>
            </a:r>
            <a:r>
              <a:rPr lang="zh-CN" altLang="en-US" sz="2800" b="1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  可实现宽范围的阻抗值，特别适合用作滤波器，谐振电路等要求高</a:t>
            </a:r>
            <a:r>
              <a:rPr lang="en-US" altLang="zh-CN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Q</a:t>
            </a:r>
            <a:r>
              <a:rPr lang="zh-CN" altLang="en-US" sz="2800" b="1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的场合。</a:t>
            </a:r>
            <a:endParaRPr lang="en-US" altLang="zh-CN" sz="2800" b="1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959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槽线 (</a:t>
            </a:r>
            <a:r>
              <a:rPr lang="en-US" altLang="zh-CN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slot line)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814638"/>
            <a:ext cx="4032250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2781300"/>
            <a:ext cx="4983162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2003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槽线 (</a:t>
            </a:r>
            <a:r>
              <a:rPr lang="en-US" altLang="zh-CN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slot line)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701800"/>
            <a:ext cx="7637462" cy="489585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endParaRPr lang="en-US" altLang="zh-CN" sz="1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介质基片的一面的金属化层上刻有一窄槽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(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在</a:t>
            </a:r>
            <a:r>
              <a:rPr lang="en-US" altLang="zh-CN" sz="2400" dirty="0" err="1">
                <a:latin typeface="Comic Sans MS" pitchFamily="66" charset="0"/>
                <a:ea typeface="楷体_GB2312" pitchFamily="49" charset="-122"/>
              </a:rPr>
              <a:t>1~10GHz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范围内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槽宽一般为</a:t>
            </a:r>
            <a:r>
              <a:rPr lang="en-US" altLang="zh-CN" sz="2400" dirty="0" err="1">
                <a:latin typeface="Comic Sans MS" pitchFamily="66" charset="0"/>
                <a:ea typeface="楷体_GB2312" pitchFamily="49" charset="-122"/>
              </a:rPr>
              <a:t>21~30mil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),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介质基片的另一面无金属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使用高介电常数的介质基片</a:t>
            </a:r>
            <a:r>
              <a:rPr lang="zh-CN" altLang="en-US" sz="2400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（如</a:t>
            </a:r>
            <a:r>
              <a:rPr lang="en-US" altLang="zh-CN" sz="2400" dirty="0">
                <a:solidFill>
                  <a:schemeClr val="hlink"/>
                </a:solidFill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400" baseline="-25000" dirty="0">
                <a:solidFill>
                  <a:schemeClr val="hlink"/>
                </a:solidFill>
                <a:ea typeface="宋体" pitchFamily="2" charset="-122"/>
                <a:sym typeface="Symbol" pitchFamily="18" charset="2"/>
              </a:rPr>
              <a:t>r</a:t>
            </a:r>
            <a:r>
              <a:rPr lang="en-US" altLang="zh-CN" sz="2400" dirty="0">
                <a:solidFill>
                  <a:schemeClr val="hlink"/>
                </a:solidFill>
                <a:ea typeface="宋体" pitchFamily="2" charset="-122"/>
                <a:sym typeface="Symbol" pitchFamily="18" charset="2"/>
              </a:rPr>
              <a:t>=</a:t>
            </a:r>
            <a:r>
              <a:rPr lang="zh-CN" altLang="en-US" sz="2400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16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）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其波导波长远小于自由空间波长，这样电磁场主要集中在槽口附近，辐射损耗就可以忽略。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适于制作高阻抗线，很难得到低于60 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Ohm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的阻抗。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模式为非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TEM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模，主要是</a:t>
            </a:r>
            <a:r>
              <a:rPr lang="en-US" altLang="zh-CN" sz="2400" dirty="0" err="1">
                <a:latin typeface="Comic Sans MS" pitchFamily="66" charset="0"/>
                <a:ea typeface="楷体_GB2312" pitchFamily="49" charset="-122"/>
              </a:rPr>
              <a:t>TE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模式。</a:t>
            </a: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适于并联元件。</a:t>
            </a: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存在椭圆极化区，可制作铁氧体器件。</a:t>
            </a: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579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914400"/>
            <a:ext cx="3573462" cy="846138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鳍线 (</a:t>
            </a:r>
            <a:r>
              <a:rPr lang="en-US" altLang="zh-CN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finline)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2205038"/>
            <a:ext cx="7351712" cy="3316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由垂直于矩形波导两宽壁之间的金属片和集成槽线构成。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3600" b="1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加鳍波导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鳍线结构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44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990600" y="2780928"/>
            <a:ext cx="777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体积小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重量轻和低成本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广泛应用于单片电路中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尤其是构造使用在高频段的无源器件中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(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宽频段，高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Q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值和高隔离等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低功率容量应用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zh-CN" altLang="en-US" sz="2800" dirty="0">
              <a:latin typeface="TimesNewRoman" charset="0"/>
              <a:ea typeface="宋体" pitchFamily="2" charset="-122"/>
            </a:endParaRPr>
          </a:p>
        </p:txBody>
      </p:sp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3200400" y="838200"/>
            <a:ext cx="25146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zh-CN" altLang="en-US" sz="3600" b="1" dirty="0">
                <a:latin typeface="Times New Roman" pitchFamily="18" charset="0"/>
                <a:ea typeface="宋体" pitchFamily="2" charset="-122"/>
              </a:rPr>
              <a:t>优点</a:t>
            </a:r>
            <a:endParaRPr lang="en-US" altLang="zh-CN" sz="36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4427538" y="1844675"/>
            <a:ext cx="0" cy="792237"/>
          </a:xfrm>
          <a:prstGeom prst="line">
            <a:avLst/>
          </a:prstGeom>
          <a:noFill/>
          <a:ln w="63500">
            <a:solidFill>
              <a:srgbClr val="008080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42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914400"/>
            <a:ext cx="3573462" cy="846138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金属鳍线</a:t>
            </a:r>
            <a:endParaRPr lang="en-US" altLang="zh-CN" sz="3600" b="1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351712" cy="3316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sz="2400" b="1" u="sng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400" b="1" u="sng" dirty="0">
              <a:solidFill>
                <a:srgbClr val="CC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81300"/>
            <a:ext cx="7278688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298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914400"/>
            <a:ext cx="3573462" cy="846138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集成鳍线</a:t>
            </a:r>
            <a:endParaRPr lang="en-US" altLang="zh-CN" sz="3600" b="1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pic>
        <p:nvPicPr>
          <p:cNvPr id="880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700213"/>
            <a:ext cx="5580062" cy="494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748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914400"/>
            <a:ext cx="3573462" cy="846138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CC00FF"/>
                </a:solidFill>
                <a:latin typeface="Comic Sans MS" pitchFamily="66" charset="0"/>
                <a:ea typeface="楷体_GB2312" pitchFamily="49" charset="-122"/>
              </a:rPr>
              <a:t>集成鳍线</a:t>
            </a:r>
            <a:endParaRPr lang="en-US" altLang="zh-CN" sz="3600" b="1">
              <a:solidFill>
                <a:srgbClr val="CC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1916833"/>
            <a:ext cx="7351712" cy="367240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100GHz</a:t>
            </a: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传输媒质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传输的模式为接近</a:t>
            </a:r>
            <a:r>
              <a:rPr lang="en-US" altLang="zh-CN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TE</a:t>
            </a: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TM</a:t>
            </a: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模的组合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其波长比微带线长，因而加工比较容易，公差要求较低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在整个波导频段都很容易由波导过渡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u="sng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损耗很低，仅为相同介质基片微带线损耗的1/3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但是</a:t>
            </a:r>
            <a:r>
              <a:rPr lang="en-US" altLang="zh-CN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鳍线的衰减约为相同尺寸的矩形波导的</a:t>
            </a:r>
            <a:r>
              <a:rPr lang="en-US" altLang="zh-CN" sz="2400" b="1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2~3</a:t>
            </a:r>
            <a:r>
              <a:rPr lang="zh-CN" altLang="en-US" sz="2400" b="1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衰减随频率和介电常数增大而增加</a:t>
            </a:r>
            <a:r>
              <a:rPr lang="en-US" altLang="zh-CN" sz="2400" b="1" dirty="0">
                <a:solidFill>
                  <a:schemeClr val="hlink"/>
                </a:solidFill>
                <a:latin typeface="Comic Sans MS" pitchFamily="66" charset="0"/>
                <a:ea typeface="楷体_GB2312" pitchFamily="49" charset="-122"/>
              </a:rPr>
              <a:t>.</a:t>
            </a:r>
            <a:endParaRPr lang="en-US" altLang="zh-CN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60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2578968"/>
            <a:ext cx="7772400" cy="23622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Comic Sans MS" pitchFamily="66" charset="0"/>
                <a:ea typeface="宋体" pitchFamily="2" charset="-122"/>
              </a:rPr>
              <a:t>与其他微波电路和器件连接的时候不是很便利；</a:t>
            </a:r>
            <a:endParaRPr lang="en-US" altLang="zh-CN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dirty="0">
                <a:latin typeface="Comic Sans MS" pitchFamily="66" charset="0"/>
                <a:ea typeface="宋体" pitchFamily="2" charset="-122"/>
              </a:rPr>
              <a:t>不易于构造实现微波有源电路。</a:t>
            </a:r>
            <a:endParaRPr lang="en-US" altLang="zh-CN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1267" name="Oval 3"/>
          <p:cNvSpPr>
            <a:spLocks noChangeArrowheads="1"/>
          </p:cNvSpPr>
          <p:nvPr/>
        </p:nvSpPr>
        <p:spPr bwMode="auto">
          <a:xfrm>
            <a:off x="2916238" y="836613"/>
            <a:ext cx="2514600" cy="914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zh-CN" altLang="en-US" sz="3600" b="1" dirty="0">
                <a:latin typeface="Times New Roman" pitchFamily="18" charset="0"/>
                <a:ea typeface="宋体" pitchFamily="2" charset="-122"/>
              </a:rPr>
              <a:t>缺点</a:t>
            </a:r>
            <a:endParaRPr lang="en-US" altLang="zh-CN" sz="36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4140200" y="1844675"/>
            <a:ext cx="0" cy="609600"/>
          </a:xfrm>
          <a:prstGeom prst="line">
            <a:avLst/>
          </a:prstGeom>
          <a:noFill/>
          <a:ln w="63500">
            <a:solidFill>
              <a:srgbClr val="008080"/>
            </a:solidFill>
            <a:miter lim="800000"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777397-1EA4-434D-BEFC-D9F725874BA0}" type="slidenum">
              <a:rPr lang="en-GB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58802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23179</TotalTime>
  <Words>2937</Words>
  <Application>Microsoft Office PowerPoint</Application>
  <PresentationFormat>全屏显示(4:3)</PresentationFormat>
  <Paragraphs>497</Paragraphs>
  <Slides>82</Slides>
  <Notes>0</Notes>
  <HiddenSlides>3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82</vt:i4>
      </vt:variant>
    </vt:vector>
  </HeadingPairs>
  <TitlesOfParts>
    <vt:vector size="102" baseType="lpstr">
      <vt:lpstr>TimesNewRoman</vt:lpstr>
      <vt:lpstr>等线</vt:lpstr>
      <vt:lpstr>黑体</vt:lpstr>
      <vt:lpstr>华文新魏</vt:lpstr>
      <vt:lpstr>楷体_GB2312</vt:lpstr>
      <vt:lpstr>隶书</vt:lpstr>
      <vt:lpstr>宋体</vt:lpstr>
      <vt:lpstr>Arial</vt:lpstr>
      <vt:lpstr>Cambria Math</vt:lpstr>
      <vt:lpstr>Comic Sans MS</vt:lpstr>
      <vt:lpstr>Symbol</vt:lpstr>
      <vt:lpstr>Tahoma</vt:lpstr>
      <vt:lpstr>Times New Roman</vt:lpstr>
      <vt:lpstr>Wingdings</vt:lpstr>
      <vt:lpstr>默认设计模板</vt:lpstr>
      <vt:lpstr>Equation.DSMT4</vt:lpstr>
      <vt:lpstr>Equation</vt:lpstr>
      <vt:lpstr>图像文档</vt:lpstr>
      <vt:lpstr>Microsoft Word Picture</vt:lpstr>
      <vt:lpstr>图片</vt:lpstr>
      <vt:lpstr>PowerPoint 演示文稿</vt:lpstr>
      <vt:lpstr>PowerPoint 演示文稿</vt:lpstr>
      <vt:lpstr>简 介</vt:lpstr>
      <vt:lpstr>PowerPoint 演示文稿</vt:lpstr>
      <vt:lpstr>PowerPoint 演示文稿</vt:lpstr>
      <vt:lpstr>目 录</vt:lpstr>
      <vt:lpstr>4.1 Strip lines (带状线)</vt:lpstr>
      <vt:lpstr>PowerPoint 演示文稿</vt:lpstr>
      <vt:lpstr>PowerPoint 演示文稿</vt:lpstr>
      <vt:lpstr>PowerPoint 演示文稿</vt:lpstr>
      <vt:lpstr>特性</vt:lpstr>
      <vt:lpstr>PowerPoint 演示文稿</vt:lpstr>
      <vt:lpstr>近似的静电解</vt:lpstr>
      <vt:lpstr>PowerPoint 演示文稿</vt:lpstr>
      <vt:lpstr>保角变换</vt:lpstr>
      <vt:lpstr>保角变换性质</vt:lpstr>
      <vt:lpstr>保角变换性质</vt:lpstr>
      <vt:lpstr>保角变换性质</vt:lpstr>
      <vt:lpstr>PowerPoint 演示文稿</vt:lpstr>
      <vt:lpstr>PowerPoint 演示文稿</vt:lpstr>
      <vt:lpstr>特性阻抗</vt:lpstr>
      <vt:lpstr>PowerPoint 演示文稿</vt:lpstr>
      <vt:lpstr>中间导体的有效宽度</vt:lpstr>
      <vt:lpstr>PowerPoint 演示文稿</vt:lpstr>
      <vt:lpstr>损耗常数</vt:lpstr>
      <vt:lpstr>PowerPoint 演示文稿</vt:lpstr>
      <vt:lpstr>带状线的Q 值</vt:lpstr>
      <vt:lpstr>Q Value of  strip line</vt:lpstr>
      <vt:lpstr>带状线的功率容量</vt:lpstr>
      <vt:lpstr>抑制高次模的尺寸选择</vt:lpstr>
      <vt:lpstr>最高频率</vt:lpstr>
      <vt:lpstr>最高频率</vt:lpstr>
      <vt:lpstr>4.2 微带线</vt:lpstr>
      <vt:lpstr>PowerPoint 演示文稿</vt:lpstr>
      <vt:lpstr>类/准-TEM 模式和低功率应用</vt:lpstr>
      <vt:lpstr>PowerPoint 演示文稿</vt:lpstr>
      <vt:lpstr>特性参数</vt:lpstr>
      <vt:lpstr>何为准静态法？</vt:lpstr>
      <vt:lpstr>有效介电常数为e</vt:lpstr>
      <vt:lpstr>相移常数和相速</vt:lpstr>
      <vt:lpstr>等效介电常数的公式</vt:lpstr>
      <vt:lpstr>PowerPoint 演示文稿</vt:lpstr>
      <vt:lpstr>导带宽度和基片厚度之比</vt:lpstr>
      <vt:lpstr>导带厚度不为零时的公式修正</vt:lpstr>
      <vt:lpstr>PowerPoint 演示文稿</vt:lpstr>
      <vt:lpstr>高次模</vt:lpstr>
      <vt:lpstr>PowerPoint 演示文稿</vt:lpstr>
      <vt:lpstr>PowerPoint 演示文稿</vt:lpstr>
      <vt:lpstr>PowerPoint 演示文稿</vt:lpstr>
      <vt:lpstr>微带线尺寸选择</vt:lpstr>
      <vt:lpstr>表面波</vt:lpstr>
      <vt:lpstr>表面波</vt:lpstr>
      <vt:lpstr>表面波</vt:lpstr>
      <vt:lpstr>PowerPoint 演示文稿</vt:lpstr>
      <vt:lpstr>损耗特性</vt:lpstr>
      <vt:lpstr>PowerPoint 演示文稿</vt:lpstr>
      <vt:lpstr>PowerPoint 演示文稿</vt:lpstr>
      <vt:lpstr>PowerPoint 演示文稿</vt:lpstr>
      <vt:lpstr>应用</vt:lpstr>
      <vt:lpstr>PowerPoint 演示文稿</vt:lpstr>
      <vt:lpstr>PowerPoint 演示文稿</vt:lpstr>
      <vt:lpstr>PowerPoint 演示文稿</vt:lpstr>
      <vt:lpstr>解析</vt:lpstr>
      <vt:lpstr>PowerPoint 演示文稿</vt:lpstr>
      <vt:lpstr>4.4 Coplanar waveguide   (共面波导)</vt:lpstr>
      <vt:lpstr>主要的介质材料</vt:lpstr>
      <vt:lpstr>简介</vt:lpstr>
      <vt:lpstr>CPW的优点</vt:lpstr>
      <vt:lpstr>PowerPoint 演示文稿</vt:lpstr>
      <vt:lpstr>特性参数</vt:lpstr>
      <vt:lpstr>PowerPoint 演示文稿</vt:lpstr>
      <vt:lpstr>电容</vt:lpstr>
      <vt:lpstr>其余平面传输线</vt:lpstr>
      <vt:lpstr>耦合微带线和耦合带线</vt:lpstr>
      <vt:lpstr>悬置微带线和倒置微带线</vt:lpstr>
      <vt:lpstr>悬置微带线和倒置微带线</vt:lpstr>
      <vt:lpstr>槽线 (slot line)</vt:lpstr>
      <vt:lpstr>槽线 (slot line)</vt:lpstr>
      <vt:lpstr>鳍线 (finline)</vt:lpstr>
      <vt:lpstr>金属鳍线</vt:lpstr>
      <vt:lpstr>集成鳍线</vt:lpstr>
      <vt:lpstr>集成鳍线</vt:lpstr>
    </vt:vector>
  </TitlesOfParts>
  <Company>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Renwu</dc:creator>
  <cp:lastModifiedBy>liao yiming</cp:lastModifiedBy>
  <cp:revision>367</cp:revision>
  <dcterms:created xsi:type="dcterms:W3CDTF">2003-10-29T14:23:11Z</dcterms:created>
  <dcterms:modified xsi:type="dcterms:W3CDTF">2023-05-30T05:35:46Z</dcterms:modified>
</cp:coreProperties>
</file>